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8" r:id="rId1"/>
  </p:sldMasterIdLst>
  <p:notesMasterIdLst>
    <p:notesMasterId r:id="rId37"/>
  </p:notesMasterIdLst>
  <p:sldIdLst>
    <p:sldId id="258" r:id="rId2"/>
    <p:sldId id="295" r:id="rId3"/>
    <p:sldId id="301" r:id="rId4"/>
    <p:sldId id="274" r:id="rId5"/>
    <p:sldId id="256" r:id="rId6"/>
    <p:sldId id="260" r:id="rId7"/>
    <p:sldId id="269" r:id="rId8"/>
    <p:sldId id="275" r:id="rId9"/>
    <p:sldId id="279" r:id="rId10"/>
    <p:sldId id="261" r:id="rId11"/>
    <p:sldId id="276" r:id="rId12"/>
    <p:sldId id="277" r:id="rId13"/>
    <p:sldId id="278" r:id="rId14"/>
    <p:sldId id="262" r:id="rId15"/>
    <p:sldId id="280" r:id="rId16"/>
    <p:sldId id="281" r:id="rId17"/>
    <p:sldId id="282" r:id="rId18"/>
    <p:sldId id="283" r:id="rId19"/>
    <p:sldId id="284" r:id="rId20"/>
    <p:sldId id="287" r:id="rId21"/>
    <p:sldId id="285" r:id="rId22"/>
    <p:sldId id="290" r:id="rId23"/>
    <p:sldId id="288" r:id="rId24"/>
    <p:sldId id="263" r:id="rId25"/>
    <p:sldId id="291" r:id="rId26"/>
    <p:sldId id="264" r:id="rId27"/>
    <p:sldId id="293" r:id="rId28"/>
    <p:sldId id="292" r:id="rId29"/>
    <p:sldId id="294" r:id="rId30"/>
    <p:sldId id="289" r:id="rId31"/>
    <p:sldId id="297" r:id="rId32"/>
    <p:sldId id="300" r:id="rId33"/>
    <p:sldId id="299" r:id="rId34"/>
    <p:sldId id="298" r:id="rId35"/>
    <p:sldId id="30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3"/>
    <p:restoredTop sz="93199"/>
  </p:normalViewPr>
  <p:slideViewPr>
    <p:cSldViewPr snapToGrid="0" snapToObjects="1">
      <p:cViewPr varScale="1">
        <p:scale>
          <a:sx n="91" d="100"/>
          <a:sy n="91" d="100"/>
        </p:scale>
        <p:origin x="21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A61FD4-5AD0-F046-9084-D6DAC286B84F}" type="datetimeFigureOut">
              <a:rPr lang="en-US" smtClean="0"/>
              <a:t>7/24/19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098F31-EBE0-5448-A15B-9B2F001E8780}" type="slidenum">
              <a:rPr lang="en-US" smtClean="0"/>
              <a:t>‹#›</a:t>
            </a:fld>
            <a:endParaRPr lang="en-US"/>
          </a:p>
        </p:txBody>
      </p:sp>
    </p:spTree>
    <p:extLst>
      <p:ext uri="{BB962C8B-B14F-4D97-AF65-F5344CB8AC3E}">
        <p14:creationId xmlns:p14="http://schemas.microsoft.com/office/powerpoint/2010/main" val="276600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9</a:t>
            </a:fld>
            <a:endParaRPr lang="en-US"/>
          </a:p>
        </p:txBody>
      </p:sp>
    </p:spTree>
    <p:extLst>
      <p:ext uri="{BB962C8B-B14F-4D97-AF65-F5344CB8AC3E}">
        <p14:creationId xmlns:p14="http://schemas.microsoft.com/office/powerpoint/2010/main" val="212202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25</a:t>
            </a:fld>
            <a:endParaRPr lang="en-US"/>
          </a:p>
        </p:txBody>
      </p:sp>
    </p:spTree>
    <p:extLst>
      <p:ext uri="{BB962C8B-B14F-4D97-AF65-F5344CB8AC3E}">
        <p14:creationId xmlns:p14="http://schemas.microsoft.com/office/powerpoint/2010/main" val="1599766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27</a:t>
            </a:fld>
            <a:endParaRPr lang="en-US"/>
          </a:p>
        </p:txBody>
      </p:sp>
    </p:spTree>
    <p:extLst>
      <p:ext uri="{BB962C8B-B14F-4D97-AF65-F5344CB8AC3E}">
        <p14:creationId xmlns:p14="http://schemas.microsoft.com/office/powerpoint/2010/main" val="1735235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28</a:t>
            </a:fld>
            <a:endParaRPr lang="en-US"/>
          </a:p>
        </p:txBody>
      </p:sp>
    </p:spTree>
    <p:extLst>
      <p:ext uri="{BB962C8B-B14F-4D97-AF65-F5344CB8AC3E}">
        <p14:creationId xmlns:p14="http://schemas.microsoft.com/office/powerpoint/2010/main" val="3531888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29</a:t>
            </a:fld>
            <a:endParaRPr lang="en-US"/>
          </a:p>
        </p:txBody>
      </p:sp>
    </p:spTree>
    <p:extLst>
      <p:ext uri="{BB962C8B-B14F-4D97-AF65-F5344CB8AC3E}">
        <p14:creationId xmlns:p14="http://schemas.microsoft.com/office/powerpoint/2010/main" val="893384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35</a:t>
            </a:fld>
            <a:endParaRPr lang="en-US"/>
          </a:p>
        </p:txBody>
      </p:sp>
    </p:spTree>
    <p:extLst>
      <p:ext uri="{BB962C8B-B14F-4D97-AF65-F5344CB8AC3E}">
        <p14:creationId xmlns:p14="http://schemas.microsoft.com/office/powerpoint/2010/main" val="13813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12</a:t>
            </a:fld>
            <a:endParaRPr lang="en-US"/>
          </a:p>
        </p:txBody>
      </p:sp>
    </p:spTree>
    <p:extLst>
      <p:ext uri="{BB962C8B-B14F-4D97-AF65-F5344CB8AC3E}">
        <p14:creationId xmlns:p14="http://schemas.microsoft.com/office/powerpoint/2010/main" val="2402457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15</a:t>
            </a:fld>
            <a:endParaRPr lang="en-US"/>
          </a:p>
        </p:txBody>
      </p:sp>
    </p:spTree>
    <p:extLst>
      <p:ext uri="{BB962C8B-B14F-4D97-AF65-F5344CB8AC3E}">
        <p14:creationId xmlns:p14="http://schemas.microsoft.com/office/powerpoint/2010/main" val="76647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18</a:t>
            </a:fld>
            <a:endParaRPr lang="en-US"/>
          </a:p>
        </p:txBody>
      </p:sp>
    </p:spTree>
    <p:extLst>
      <p:ext uri="{BB962C8B-B14F-4D97-AF65-F5344CB8AC3E}">
        <p14:creationId xmlns:p14="http://schemas.microsoft.com/office/powerpoint/2010/main" val="4031945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19</a:t>
            </a:fld>
            <a:endParaRPr lang="en-US"/>
          </a:p>
        </p:txBody>
      </p:sp>
    </p:spTree>
    <p:extLst>
      <p:ext uri="{BB962C8B-B14F-4D97-AF65-F5344CB8AC3E}">
        <p14:creationId xmlns:p14="http://schemas.microsoft.com/office/powerpoint/2010/main" val="3462536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20</a:t>
            </a:fld>
            <a:endParaRPr lang="en-US"/>
          </a:p>
        </p:txBody>
      </p:sp>
    </p:spTree>
    <p:extLst>
      <p:ext uri="{BB962C8B-B14F-4D97-AF65-F5344CB8AC3E}">
        <p14:creationId xmlns:p14="http://schemas.microsoft.com/office/powerpoint/2010/main" val="2076700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21</a:t>
            </a:fld>
            <a:endParaRPr lang="en-US"/>
          </a:p>
        </p:txBody>
      </p:sp>
    </p:spTree>
    <p:extLst>
      <p:ext uri="{BB962C8B-B14F-4D97-AF65-F5344CB8AC3E}">
        <p14:creationId xmlns:p14="http://schemas.microsoft.com/office/powerpoint/2010/main" val="109645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22</a:t>
            </a:fld>
            <a:endParaRPr lang="en-US"/>
          </a:p>
        </p:txBody>
      </p:sp>
    </p:spTree>
    <p:extLst>
      <p:ext uri="{BB962C8B-B14F-4D97-AF65-F5344CB8AC3E}">
        <p14:creationId xmlns:p14="http://schemas.microsoft.com/office/powerpoint/2010/main" val="25870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098F31-EBE0-5448-A15B-9B2F001E8780}" type="slidenum">
              <a:rPr lang="en-US" smtClean="0"/>
              <a:t>23</a:t>
            </a:fld>
            <a:endParaRPr lang="en-US"/>
          </a:p>
        </p:txBody>
      </p:sp>
    </p:spTree>
    <p:extLst>
      <p:ext uri="{BB962C8B-B14F-4D97-AF65-F5344CB8AC3E}">
        <p14:creationId xmlns:p14="http://schemas.microsoft.com/office/powerpoint/2010/main" val="308850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532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83123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92457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7/24/19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82593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7/24/19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80455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D291B17-9318-49DB-B28B-6E5994AE9581}" type="datetime1">
              <a:rPr lang="en-US" smtClean="0"/>
              <a:t>7/24/19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35453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D291B17-9318-49DB-B28B-6E5994AE9581}" type="datetime1">
              <a:rPr lang="en-US" smtClean="0"/>
              <a:t>7/24/19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575789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291B17-9318-49DB-B28B-6E5994AE9581}" type="datetime1">
              <a:rPr lang="en-US" smtClean="0"/>
              <a:t>7/24/19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34181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291B17-9318-49DB-B28B-6E5994AE9581}" type="datetime1">
              <a:rPr lang="en-US" smtClean="0"/>
              <a:t>7/24/19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48020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D291B17-9318-49DB-B28B-6E5994AE9581}" type="datetime1">
              <a:rPr lang="en-US" smtClean="0"/>
              <a:t>7/24/19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21873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D291B17-9318-49DB-B28B-6E5994AE9581}" type="datetime1">
              <a:rPr lang="en-US" smtClean="0"/>
              <a:t>7/24/19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691253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D291B17-9318-49DB-B28B-6E5994AE9581}" type="datetime1">
              <a:rPr lang="en-US" smtClean="0"/>
              <a:t>7/24/19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06405924"/>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slide" Target="slide2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nlp-ml.io/jg/software/pac/standep.html"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axiom-technology-group/project_jes/tree/master/proejct1(6.17)/1.2%20tokenization%20and%20NLP"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hyperlink" Target="https://towardsdatascience.com/understanding-random-forest-58381e0602d2" TargetMode="External"/><Relationship Id="rId3" Type="http://schemas.openxmlformats.org/officeDocument/2006/relationships/hyperlink" Target="https://github.com/axiom-technology-group/project_jes/tree/master/proejct1(6.17)/1.2%20tokenization%20and%20NLP" TargetMode="External"/><Relationship Id="rId7" Type="http://schemas.openxmlformats.org/officeDocument/2006/relationships/slide" Target="slide3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slide" Target="slide34.xml"/><Relationship Id="rId11" Type="http://schemas.openxmlformats.org/officeDocument/2006/relationships/hyperlink" Target="https://towardsdatascience.com/support-vector-machine-introduction-to-machine-learning-algorithms-934a444fca47" TargetMode="External"/><Relationship Id="rId5" Type="http://schemas.openxmlformats.org/officeDocument/2006/relationships/slide" Target="slide33.xml"/><Relationship Id="rId10" Type="http://schemas.openxmlformats.org/officeDocument/2006/relationships/slide" Target="slide31.xml"/><Relationship Id="rId4" Type="http://schemas.openxmlformats.org/officeDocument/2006/relationships/slide" Target="slide15.xml"/><Relationship Id="rId9" Type="http://schemas.openxmlformats.org/officeDocument/2006/relationships/hyperlink" Target="https://towardsdatascience.com/machine-learning-multiclass-classification-with-imbalanced-data-set-29f6a177c1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xiom-technology-group/project_jes/tree/master/proejct1(6.17)/1.3%20articles%20related%20to%20Beijing%20NLP%20and%20modeling"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 Target="slide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slide" Target="slide25.xml"/></Relationships>
</file>

<file path=ppt/slides/_rels/slide32.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en.wikipedia.org/wiki/Tf%E2%80%93idf"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ieeexplore.ieee.org/stamp/stamp.jsp?tp=&amp;arnumber=5286056&amp;isnumber=5284878"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axiom-technology-group/project_jes/blob/master/proejct1(6.17)/crawler(bs4)/china%20daily%20data%20scraping%20.ipynb"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xiom-technology-group/project_jes/tree/master/proejct1(6.17)/scrapy/chinadaily/project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03D9CB-1534-4B8D-8B0B-AB3A624FE528}"/>
              </a:ext>
            </a:extLst>
          </p:cNvPr>
          <p:cNvPicPr>
            <a:picLocks noChangeAspect="1"/>
          </p:cNvPicPr>
          <p:nvPr/>
        </p:nvPicPr>
        <p:blipFill rotWithShape="1">
          <a:blip r:embed="rId2"/>
          <a:srcRect t="48" b="2126"/>
          <a:stretch/>
        </p:blipFill>
        <p:spPr>
          <a:xfrm>
            <a:off x="20" y="10"/>
            <a:ext cx="12191980" cy="6857990"/>
          </a:xfrm>
          <a:prstGeom prst="rect">
            <a:avLst/>
          </a:prstGeom>
        </p:spPr>
      </p:pic>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600200" y="2386744"/>
            <a:ext cx="8991600" cy="1645920"/>
          </a:xfrm>
          <a:solidFill>
            <a:schemeClr val="bg1">
              <a:alpha val="80000"/>
            </a:schemeClr>
          </a:solidFill>
          <a:ln>
            <a:solidFill>
              <a:schemeClr val="tx1"/>
            </a:solidFill>
          </a:ln>
        </p:spPr>
        <p:txBody>
          <a:bodyPr>
            <a:normAutofit/>
          </a:bodyPr>
          <a:lstStyle/>
          <a:p>
            <a:r>
              <a:rPr lang="en-US" altLang="zh-CN" dirty="0">
                <a:solidFill>
                  <a:schemeClr val="tx1"/>
                </a:solidFill>
              </a:rPr>
              <a:t>Data</a:t>
            </a:r>
            <a:r>
              <a:rPr lang="zh-CN" altLang="en-US" dirty="0">
                <a:solidFill>
                  <a:schemeClr val="tx1"/>
                </a:solidFill>
              </a:rPr>
              <a:t> </a:t>
            </a:r>
            <a:r>
              <a:rPr lang="en-US" altLang="zh-CN" dirty="0">
                <a:solidFill>
                  <a:schemeClr val="tx1"/>
                </a:solidFill>
              </a:rPr>
              <a:t>science</a:t>
            </a:r>
            <a:r>
              <a:rPr lang="zh-CN" altLang="en-US" dirty="0">
                <a:solidFill>
                  <a:schemeClr val="tx1"/>
                </a:solidFill>
              </a:rPr>
              <a:t> </a:t>
            </a:r>
            <a:r>
              <a:rPr lang="en-US" altLang="zh-CN" dirty="0">
                <a:solidFill>
                  <a:schemeClr val="tx1"/>
                </a:solidFill>
              </a:rPr>
              <a:t>on</a:t>
            </a:r>
            <a:r>
              <a:rPr lang="zh-CN" altLang="en-US" dirty="0">
                <a:solidFill>
                  <a:schemeClr val="tx1"/>
                </a:solidFill>
              </a:rPr>
              <a:t> </a:t>
            </a:r>
            <a:r>
              <a:rPr lang="en-US" altLang="zh-CN" dirty="0">
                <a:solidFill>
                  <a:schemeClr val="tx1"/>
                </a:solidFill>
              </a:rPr>
              <a:t>News</a:t>
            </a:r>
            <a:r>
              <a:rPr lang="zh-CN" altLang="en-US" dirty="0">
                <a:solidFill>
                  <a:schemeClr val="tx1"/>
                </a:solidFill>
              </a:rPr>
              <a:t> </a:t>
            </a:r>
            <a:r>
              <a:rPr lang="en-US" altLang="zh-CN" dirty="0">
                <a:solidFill>
                  <a:schemeClr val="tx1"/>
                </a:solidFill>
              </a:rPr>
              <a:t>data</a:t>
            </a:r>
            <a:endParaRPr lang="en-US" dirty="0">
              <a:solidFill>
                <a:schemeClr val="tx1"/>
              </a:solidFill>
            </a:endParaRPr>
          </a:p>
        </p:txBody>
      </p:sp>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2695194" y="4352544"/>
            <a:ext cx="6801612" cy="1239894"/>
          </a:xfrm>
        </p:spPr>
        <p:txBody>
          <a:bodyPr>
            <a:normAutofit/>
          </a:bodyPr>
          <a:lstStyle/>
          <a:p>
            <a:pPr>
              <a:lnSpc>
                <a:spcPct val="90000"/>
              </a:lnSpc>
            </a:pPr>
            <a:r>
              <a:rPr lang="en-US" altLang="zh-CN" dirty="0">
                <a:solidFill>
                  <a:srgbClr val="FFFFFF"/>
                </a:solidFill>
              </a:rPr>
              <a:t>Axiom</a:t>
            </a:r>
          </a:p>
          <a:p>
            <a:pPr>
              <a:lnSpc>
                <a:spcPct val="90000"/>
              </a:lnSpc>
            </a:pPr>
            <a:r>
              <a:rPr lang="en-US" altLang="zh-CN" dirty="0">
                <a:solidFill>
                  <a:srgbClr val="FFFFFF"/>
                </a:solidFill>
              </a:rPr>
              <a:t>Yichen</a:t>
            </a:r>
            <a:r>
              <a:rPr lang="zh-CN" altLang="en-US" dirty="0">
                <a:solidFill>
                  <a:srgbClr val="FFFFFF"/>
                </a:solidFill>
              </a:rPr>
              <a:t> </a:t>
            </a:r>
            <a:r>
              <a:rPr lang="en-US" altLang="zh-CN" dirty="0">
                <a:solidFill>
                  <a:srgbClr val="FFFFFF"/>
                </a:solidFill>
              </a:rPr>
              <a:t>Wang(</a:t>
            </a:r>
            <a:r>
              <a:rPr lang="en-US" altLang="zh-CN" dirty="0" err="1">
                <a:solidFill>
                  <a:srgbClr val="FFFFFF"/>
                </a:solidFill>
              </a:rPr>
              <a:t>Jes</a:t>
            </a:r>
            <a:r>
              <a:rPr lang="en-US" altLang="zh-CN" dirty="0">
                <a:solidFill>
                  <a:srgbClr val="FFFFFF"/>
                </a:solidFill>
              </a:rPr>
              <a:t>)</a:t>
            </a:r>
          </a:p>
          <a:p>
            <a:pPr>
              <a:lnSpc>
                <a:spcPct val="90000"/>
              </a:lnSpc>
            </a:pPr>
            <a:r>
              <a:rPr lang="en-US" altLang="zh-CN" dirty="0">
                <a:solidFill>
                  <a:srgbClr val="FFFFFF"/>
                </a:solidFill>
              </a:rPr>
              <a:t>2019</a:t>
            </a:r>
            <a:r>
              <a:rPr lang="zh-CN" altLang="en-US" dirty="0">
                <a:solidFill>
                  <a:srgbClr val="FFFFFF"/>
                </a:solidFill>
              </a:rPr>
              <a:t> </a:t>
            </a:r>
            <a:r>
              <a:rPr lang="en-US" altLang="zh-CN" dirty="0">
                <a:solidFill>
                  <a:srgbClr val="FFFFFF"/>
                </a:solidFill>
              </a:rPr>
              <a:t>7.25</a:t>
            </a:r>
            <a:endParaRPr lang="en-US" dirty="0">
              <a:solidFill>
                <a:srgbClr val="FFFFFF"/>
              </a:solidFill>
            </a:endParaRPr>
          </a:p>
        </p:txBody>
      </p:sp>
    </p:spTree>
    <p:extLst>
      <p:ext uri="{BB962C8B-B14F-4D97-AF65-F5344CB8AC3E}">
        <p14:creationId xmlns:p14="http://schemas.microsoft.com/office/powerpoint/2010/main" val="252448190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10">
          <a:fgClr>
            <a:schemeClr val="tx1">
              <a:lumMod val="85000"/>
            </a:schemeClr>
          </a:fgClr>
          <a:bgClr>
            <a:schemeClr val="tx1">
              <a:lumMod val="95000"/>
            </a:schemeClr>
          </a:bgClr>
        </a:patt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849963" y="1200152"/>
            <a:ext cx="2816535" cy="4457696"/>
          </a:xfrm>
        </p:spPr>
        <p:txBody>
          <a:bodyPr anchor="ctr">
            <a:normAutofit/>
          </a:bodyPr>
          <a:lstStyle/>
          <a:p>
            <a:r>
              <a:rPr lang="en-US" altLang="zh-CN" sz="2800" dirty="0">
                <a:solidFill>
                  <a:schemeClr val="bg1"/>
                </a:solidFill>
              </a:rPr>
              <a:t>2.0</a:t>
            </a:r>
            <a:r>
              <a:rPr lang="zh-CN" altLang="en-US" sz="2800" dirty="0">
                <a:solidFill>
                  <a:schemeClr val="bg1"/>
                </a:solidFill>
              </a:rPr>
              <a:t>  </a:t>
            </a:r>
            <a:r>
              <a:rPr lang="en-US" altLang="zh-CN" sz="2800" dirty="0">
                <a:solidFill>
                  <a:schemeClr val="bg1"/>
                </a:solidFill>
              </a:rPr>
              <a:t>data</a:t>
            </a:r>
            <a:r>
              <a:rPr lang="zh-CN" altLang="en-US" sz="2800" dirty="0">
                <a:solidFill>
                  <a:schemeClr val="bg1"/>
                </a:solidFill>
              </a:rPr>
              <a:t> </a:t>
            </a:r>
            <a:r>
              <a:rPr lang="en-US" altLang="zh-CN" sz="2800" dirty="0">
                <a:solidFill>
                  <a:schemeClr val="bg1"/>
                </a:solidFill>
              </a:rPr>
              <a:t>cleaning</a:t>
            </a:r>
          </a:p>
          <a:p>
            <a:r>
              <a:rPr lang="en-US" altLang="zh-CN" sz="2800" dirty="0">
                <a:solidFill>
                  <a:schemeClr val="bg1"/>
                </a:solidFill>
              </a:rPr>
              <a:t>2.0</a:t>
            </a:r>
            <a:r>
              <a:rPr lang="zh-CN" altLang="en-US" sz="2800" dirty="0">
                <a:solidFill>
                  <a:schemeClr val="bg1"/>
                </a:solidFill>
              </a:rPr>
              <a:t> 数据清理</a:t>
            </a:r>
            <a:endParaRPr lang="en-US" altLang="zh-CN" sz="2800" dirty="0">
              <a:solidFill>
                <a:schemeClr val="bg1"/>
              </a:solidFill>
            </a:endParaRPr>
          </a:p>
        </p:txBody>
      </p:sp>
      <p:sp>
        <p:nvSpPr>
          <p:cNvPr id="12" name="Rectangle 11">
            <a:extLst>
              <a:ext uri="{FF2B5EF4-FFF2-40B4-BE49-F238E27FC236}">
                <a16:creationId xmlns:a16="http://schemas.microsoft.com/office/drawing/2014/main" id="{0DC90E02-43BC-D142-8C2F-B1FD7A4EF8BE}"/>
              </a:ext>
            </a:extLst>
          </p:cNvPr>
          <p:cNvSpPr/>
          <p:nvPr/>
        </p:nvSpPr>
        <p:spPr>
          <a:xfrm>
            <a:off x="4686552" y="2263676"/>
            <a:ext cx="6096000" cy="2862322"/>
          </a:xfrm>
          <a:prstGeom prst="rect">
            <a:avLst/>
          </a:prstGeom>
        </p:spPr>
        <p:txBody>
          <a:bodyPr>
            <a:spAutoFit/>
          </a:bodyPr>
          <a:lstStyle/>
          <a:p>
            <a:r>
              <a:rPr lang="en-US" dirty="0">
                <a:solidFill>
                  <a:schemeClr val="bg1"/>
                </a:solidFill>
              </a:rPr>
              <a:t>2.1.清理收集到的数据。清理null values。</a:t>
            </a:r>
          </a:p>
          <a:p>
            <a:r>
              <a:rPr lang="en-US" dirty="0">
                <a:solidFill>
                  <a:schemeClr val="bg1"/>
                </a:solidFill>
              </a:rPr>
              <a:t>2.1. Clean up the collected data. Clean up null values.</a:t>
            </a:r>
          </a:p>
          <a:p>
            <a:endParaRPr lang="en-US" dirty="0">
              <a:solidFill>
                <a:schemeClr val="bg1"/>
              </a:solidFill>
            </a:endParaRPr>
          </a:p>
          <a:p>
            <a:r>
              <a:rPr lang="en-US" dirty="0">
                <a:solidFill>
                  <a:schemeClr val="bg1"/>
                </a:solidFill>
              </a:rPr>
              <a:t>2.2.对于文章内的乱码进行清理。使数据规范化。</a:t>
            </a:r>
          </a:p>
          <a:p>
            <a:r>
              <a:rPr lang="en-US" dirty="0">
                <a:solidFill>
                  <a:schemeClr val="bg1"/>
                </a:solidFill>
              </a:rPr>
              <a:t>2.2. Clean up the random code in the article. Standardize data.</a:t>
            </a:r>
          </a:p>
          <a:p>
            <a:endParaRPr lang="en-US" dirty="0">
              <a:solidFill>
                <a:schemeClr val="bg1"/>
              </a:solidFill>
            </a:endParaRPr>
          </a:p>
          <a:p>
            <a:r>
              <a:rPr lang="en-US" dirty="0">
                <a:solidFill>
                  <a:schemeClr val="bg1"/>
                </a:solidFill>
              </a:rPr>
              <a:t>2.3.合并文章并抓取有用的信息。（</a:t>
            </a:r>
            <a:r>
              <a:rPr lang="en-US" dirty="0" err="1">
                <a:solidFill>
                  <a:schemeClr val="bg1"/>
                </a:solidFill>
              </a:rPr>
              <a:t>运用pandasDataframe</a:t>
            </a:r>
            <a:r>
              <a:rPr lang="en-US" dirty="0">
                <a:solidFill>
                  <a:schemeClr val="bg1"/>
                </a:solidFill>
              </a:rPr>
              <a:t> ”group by </a:t>
            </a:r>
            <a:r>
              <a:rPr lang="en-US" dirty="0" err="1">
                <a:solidFill>
                  <a:schemeClr val="bg1"/>
                </a:solidFill>
              </a:rPr>
              <a:t>把相关数据汇总</a:t>
            </a:r>
            <a:r>
              <a:rPr lang="en-US" dirty="0">
                <a:solidFill>
                  <a:schemeClr val="bg1"/>
                </a:solidFill>
              </a:rPr>
              <a:t>) 。</a:t>
            </a:r>
          </a:p>
          <a:p>
            <a:r>
              <a:rPr lang="en-US" dirty="0">
                <a:solidFill>
                  <a:schemeClr val="bg1"/>
                </a:solidFill>
              </a:rPr>
              <a:t>2.3. Merge articles and grab useful information. (Use pandas </a:t>
            </a:r>
            <a:r>
              <a:rPr lang="en-US" dirty="0" err="1">
                <a:solidFill>
                  <a:schemeClr val="bg1"/>
                </a:solidFill>
              </a:rPr>
              <a:t>Dataframe"group</a:t>
            </a:r>
            <a:r>
              <a:rPr lang="en-US" dirty="0">
                <a:solidFill>
                  <a:schemeClr val="bg1"/>
                </a:solidFill>
              </a:rPr>
              <a:t> by to aggregate relevant data).</a:t>
            </a:r>
          </a:p>
        </p:txBody>
      </p:sp>
    </p:spTree>
    <p:extLst>
      <p:ext uri="{BB962C8B-B14F-4D97-AF65-F5344CB8AC3E}">
        <p14:creationId xmlns:p14="http://schemas.microsoft.com/office/powerpoint/2010/main" val="84758181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1986997"/>
            <a:ext cx="4637245" cy="2631758"/>
          </a:xfrm>
        </p:spPr>
        <p:txBody>
          <a:bodyPr>
            <a:normAutofit fontScale="90000"/>
          </a:bodyPr>
          <a:lstStyle/>
          <a:p>
            <a:r>
              <a:rPr lang="en-US" sz="3200" dirty="0">
                <a:solidFill>
                  <a:schemeClr val="tx1"/>
                </a:solidFill>
              </a:rPr>
              <a:t>2.1.清理收集到的数据。清理null values。</a:t>
            </a:r>
            <a:br>
              <a:rPr lang="en-US" sz="3200" dirty="0">
                <a:solidFill>
                  <a:schemeClr val="tx1"/>
                </a:solidFill>
              </a:rPr>
            </a:br>
            <a:r>
              <a:rPr lang="en-US" sz="3200" dirty="0">
                <a:solidFill>
                  <a:schemeClr val="tx1"/>
                </a:solidFill>
              </a:rPr>
              <a:t>2.1. Clean up the collected data. Clean up null values.</a:t>
            </a:r>
          </a:p>
        </p:txBody>
      </p:sp>
      <p:pic>
        <p:nvPicPr>
          <p:cNvPr id="3" name="Picture 2">
            <a:extLst>
              <a:ext uri="{FF2B5EF4-FFF2-40B4-BE49-F238E27FC236}">
                <a16:creationId xmlns:a16="http://schemas.microsoft.com/office/drawing/2014/main" id="{56FE4C6F-687C-3C4F-86BC-9BB3CE551F4B}"/>
              </a:ext>
            </a:extLst>
          </p:cNvPr>
          <p:cNvPicPr>
            <a:picLocks noChangeAspect="1"/>
          </p:cNvPicPr>
          <p:nvPr/>
        </p:nvPicPr>
        <p:blipFill>
          <a:blip r:embed="rId2"/>
          <a:stretch>
            <a:fillRect/>
          </a:stretch>
        </p:blipFill>
        <p:spPr>
          <a:xfrm>
            <a:off x="4817688" y="1770337"/>
            <a:ext cx="7258401" cy="3317316"/>
          </a:xfrm>
          <a:prstGeom prst="rect">
            <a:avLst/>
          </a:prstGeom>
        </p:spPr>
      </p:pic>
    </p:spTree>
    <p:extLst>
      <p:ext uri="{BB962C8B-B14F-4D97-AF65-F5344CB8AC3E}">
        <p14:creationId xmlns:p14="http://schemas.microsoft.com/office/powerpoint/2010/main" val="6888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 y="1814732"/>
            <a:ext cx="4637245" cy="2930147"/>
          </a:xfrm>
        </p:spPr>
        <p:txBody>
          <a:bodyPr>
            <a:normAutofit fontScale="90000"/>
          </a:bodyPr>
          <a:lstStyle/>
          <a:p>
            <a:r>
              <a:rPr lang="en-US" sz="3200" dirty="0">
                <a:solidFill>
                  <a:schemeClr val="tx1"/>
                </a:solidFill>
              </a:rPr>
              <a:t>2.2.对于文章内的乱码进行清理。使数据规范化。</a:t>
            </a:r>
            <a:br>
              <a:rPr lang="en-US" sz="3200" dirty="0">
                <a:solidFill>
                  <a:schemeClr val="tx1"/>
                </a:solidFill>
              </a:rPr>
            </a:br>
            <a:r>
              <a:rPr lang="en-US" sz="3200" dirty="0">
                <a:solidFill>
                  <a:schemeClr val="tx1"/>
                </a:solidFill>
              </a:rPr>
              <a:t>2.2. Clean up the random code in the article. Standardize data.</a:t>
            </a:r>
          </a:p>
        </p:txBody>
      </p:sp>
      <p:pic>
        <p:nvPicPr>
          <p:cNvPr id="3" name="Picture 2">
            <a:extLst>
              <a:ext uri="{FF2B5EF4-FFF2-40B4-BE49-F238E27FC236}">
                <a16:creationId xmlns:a16="http://schemas.microsoft.com/office/drawing/2014/main" id="{BE4908D9-B32F-6243-B1A3-0F9935CEF43F}"/>
              </a:ext>
            </a:extLst>
          </p:cNvPr>
          <p:cNvPicPr>
            <a:picLocks noChangeAspect="1"/>
          </p:cNvPicPr>
          <p:nvPr/>
        </p:nvPicPr>
        <p:blipFill>
          <a:blip r:embed="rId3"/>
          <a:stretch>
            <a:fillRect/>
          </a:stretch>
        </p:blipFill>
        <p:spPr>
          <a:xfrm>
            <a:off x="4835366" y="403352"/>
            <a:ext cx="7165450" cy="2233167"/>
          </a:xfrm>
          <a:prstGeom prst="rect">
            <a:avLst/>
          </a:prstGeom>
        </p:spPr>
      </p:pic>
      <p:pic>
        <p:nvPicPr>
          <p:cNvPr id="5" name="Picture 4">
            <a:extLst>
              <a:ext uri="{FF2B5EF4-FFF2-40B4-BE49-F238E27FC236}">
                <a16:creationId xmlns:a16="http://schemas.microsoft.com/office/drawing/2014/main" id="{8C05D1AC-2539-D643-A7AB-F8087E02DC15}"/>
              </a:ext>
            </a:extLst>
          </p:cNvPr>
          <p:cNvPicPr>
            <a:picLocks noChangeAspect="1"/>
          </p:cNvPicPr>
          <p:nvPr/>
        </p:nvPicPr>
        <p:blipFill>
          <a:blip r:embed="rId4"/>
          <a:stretch>
            <a:fillRect/>
          </a:stretch>
        </p:blipFill>
        <p:spPr>
          <a:xfrm>
            <a:off x="4835366" y="3108960"/>
            <a:ext cx="7165450" cy="2750021"/>
          </a:xfrm>
          <a:prstGeom prst="rect">
            <a:avLst/>
          </a:prstGeom>
        </p:spPr>
      </p:pic>
    </p:spTree>
    <p:extLst>
      <p:ext uri="{BB962C8B-B14F-4D97-AF65-F5344CB8AC3E}">
        <p14:creationId xmlns:p14="http://schemas.microsoft.com/office/powerpoint/2010/main" val="3603693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590843"/>
            <a:ext cx="4637245" cy="4927759"/>
          </a:xfrm>
        </p:spPr>
        <p:txBody>
          <a:bodyPr>
            <a:normAutofit fontScale="90000"/>
          </a:bodyPr>
          <a:lstStyle/>
          <a:p>
            <a:r>
              <a:rPr lang="en-US" sz="3200" dirty="0">
                <a:solidFill>
                  <a:schemeClr val="tx1"/>
                </a:solidFill>
              </a:rPr>
              <a:t>2.3.合并文章并抓取有用的信息。（</a:t>
            </a:r>
            <a:r>
              <a:rPr lang="en-US" sz="3200" dirty="0" err="1">
                <a:solidFill>
                  <a:schemeClr val="tx1"/>
                </a:solidFill>
              </a:rPr>
              <a:t>运用pandasDataframe</a:t>
            </a:r>
            <a:r>
              <a:rPr lang="en-US" sz="3200" dirty="0">
                <a:solidFill>
                  <a:schemeClr val="tx1"/>
                </a:solidFill>
              </a:rPr>
              <a:t> ”group by </a:t>
            </a:r>
            <a:r>
              <a:rPr lang="en-US" sz="3200" dirty="0" err="1">
                <a:solidFill>
                  <a:schemeClr val="tx1"/>
                </a:solidFill>
              </a:rPr>
              <a:t>把相关数据汇总</a:t>
            </a:r>
            <a:r>
              <a:rPr lang="en-US" sz="3200" dirty="0">
                <a:solidFill>
                  <a:schemeClr val="tx1"/>
                </a:solidFill>
              </a:rPr>
              <a:t>) 。</a:t>
            </a:r>
            <a:br>
              <a:rPr lang="en-US" sz="3200" dirty="0">
                <a:solidFill>
                  <a:schemeClr val="tx1"/>
                </a:solidFill>
              </a:rPr>
            </a:br>
            <a:r>
              <a:rPr lang="en-US" sz="3200" dirty="0">
                <a:solidFill>
                  <a:schemeClr val="tx1"/>
                </a:solidFill>
              </a:rPr>
              <a:t>2.3. Merge articles and grab useful information. (Use pandas </a:t>
            </a:r>
            <a:r>
              <a:rPr lang="en-US" sz="3200" dirty="0" err="1">
                <a:solidFill>
                  <a:schemeClr val="tx1"/>
                </a:solidFill>
              </a:rPr>
              <a:t>Dataframe"group</a:t>
            </a:r>
            <a:r>
              <a:rPr lang="en-US" sz="3200" dirty="0">
                <a:solidFill>
                  <a:schemeClr val="tx1"/>
                </a:solidFill>
              </a:rPr>
              <a:t> by to aggregate relevant data).</a:t>
            </a:r>
          </a:p>
        </p:txBody>
      </p:sp>
      <p:pic>
        <p:nvPicPr>
          <p:cNvPr id="5" name="Picture 4">
            <a:extLst>
              <a:ext uri="{FF2B5EF4-FFF2-40B4-BE49-F238E27FC236}">
                <a16:creationId xmlns:a16="http://schemas.microsoft.com/office/drawing/2014/main" id="{271593BD-FB3F-FC42-9C96-D78C9CC51AE7}"/>
              </a:ext>
            </a:extLst>
          </p:cNvPr>
          <p:cNvPicPr>
            <a:picLocks noChangeAspect="1"/>
          </p:cNvPicPr>
          <p:nvPr/>
        </p:nvPicPr>
        <p:blipFill>
          <a:blip r:embed="rId2"/>
          <a:stretch>
            <a:fillRect/>
          </a:stretch>
        </p:blipFill>
        <p:spPr>
          <a:xfrm>
            <a:off x="4761937" y="1919949"/>
            <a:ext cx="7332137" cy="2670788"/>
          </a:xfrm>
          <a:prstGeom prst="rect">
            <a:avLst/>
          </a:prstGeom>
        </p:spPr>
      </p:pic>
    </p:spTree>
    <p:extLst>
      <p:ext uri="{BB962C8B-B14F-4D97-AF65-F5344CB8AC3E}">
        <p14:creationId xmlns:p14="http://schemas.microsoft.com/office/powerpoint/2010/main" val="505419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tx1">
              <a:lumMod val="85000"/>
            </a:schemeClr>
          </a:fgClr>
          <a:bgClr>
            <a:schemeClr val="tx1">
              <a:lumMod val="95000"/>
            </a:schemeClr>
          </a:bgClr>
        </a:patt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849963" y="1200152"/>
            <a:ext cx="2816535" cy="4457696"/>
          </a:xfrm>
        </p:spPr>
        <p:txBody>
          <a:bodyPr anchor="ctr">
            <a:normAutofit/>
          </a:bodyPr>
          <a:lstStyle/>
          <a:p>
            <a:r>
              <a:rPr lang="en-US" altLang="zh-CN" sz="2800" dirty="0">
                <a:solidFill>
                  <a:schemeClr val="bg1"/>
                </a:solidFill>
              </a:rPr>
              <a:t>3.0</a:t>
            </a:r>
            <a:r>
              <a:rPr lang="zh-CN" altLang="en-US" sz="2800" dirty="0">
                <a:solidFill>
                  <a:schemeClr val="bg1"/>
                </a:solidFill>
              </a:rPr>
              <a:t>  </a:t>
            </a:r>
            <a:r>
              <a:rPr lang="en-US" altLang="zh-CN" sz="2800" dirty="0">
                <a:solidFill>
                  <a:schemeClr val="bg1"/>
                </a:solidFill>
              </a:rPr>
              <a:t>data</a:t>
            </a:r>
            <a:r>
              <a:rPr lang="zh-CN" altLang="en-US" sz="2800" dirty="0">
                <a:solidFill>
                  <a:schemeClr val="bg1"/>
                </a:solidFill>
              </a:rPr>
              <a:t> </a:t>
            </a:r>
            <a:r>
              <a:rPr lang="en-US" altLang="zh-CN" sz="2800" dirty="0">
                <a:solidFill>
                  <a:schemeClr val="bg1"/>
                </a:solidFill>
              </a:rPr>
              <a:t>analytics</a:t>
            </a:r>
          </a:p>
          <a:p>
            <a:r>
              <a:rPr lang="en-US" altLang="zh-CN" sz="2800" dirty="0">
                <a:solidFill>
                  <a:schemeClr val="bg1"/>
                </a:solidFill>
              </a:rPr>
              <a:t>3.0</a:t>
            </a:r>
            <a:r>
              <a:rPr lang="zh-CN" altLang="en-US" sz="2800" dirty="0">
                <a:solidFill>
                  <a:schemeClr val="bg1"/>
                </a:solidFill>
              </a:rPr>
              <a:t> 数据分析</a:t>
            </a:r>
            <a:endParaRPr lang="en-US" altLang="zh-CN" sz="2800" dirty="0">
              <a:solidFill>
                <a:schemeClr val="bg1"/>
              </a:solidFill>
            </a:endParaRPr>
          </a:p>
        </p:txBody>
      </p:sp>
      <p:sp>
        <p:nvSpPr>
          <p:cNvPr id="10" name="Rectangle 9">
            <a:extLst>
              <a:ext uri="{FF2B5EF4-FFF2-40B4-BE49-F238E27FC236}">
                <a16:creationId xmlns:a16="http://schemas.microsoft.com/office/drawing/2014/main" id="{D9B5A683-724D-574D-A2D2-3D046D95449B}"/>
              </a:ext>
            </a:extLst>
          </p:cNvPr>
          <p:cNvSpPr/>
          <p:nvPr/>
        </p:nvSpPr>
        <p:spPr>
          <a:xfrm>
            <a:off x="4881249" y="2286000"/>
            <a:ext cx="6096000" cy="2308324"/>
          </a:xfrm>
          <a:prstGeom prst="rect">
            <a:avLst/>
          </a:prstGeom>
        </p:spPr>
        <p:txBody>
          <a:bodyPr>
            <a:spAutoFit/>
          </a:bodyPr>
          <a:lstStyle/>
          <a:p>
            <a:r>
              <a:rPr lang="en-US" altLang="zh-CN" dirty="0">
                <a:solidFill>
                  <a:schemeClr val="bg1"/>
                </a:solidFill>
              </a:rPr>
              <a:t>3.1. </a:t>
            </a:r>
            <a:r>
              <a:rPr lang="zh-CN" altLang="en-US" dirty="0">
                <a:solidFill>
                  <a:schemeClr val="bg1"/>
                </a:solidFill>
              </a:rPr>
              <a:t>分词以及词频（</a:t>
            </a:r>
            <a:r>
              <a:rPr lang="en-US" altLang="zh-CN" dirty="0" err="1">
                <a:solidFill>
                  <a:schemeClr val="bg1"/>
                </a:solidFill>
              </a:rPr>
              <a:t>jieba</a:t>
            </a:r>
            <a:r>
              <a:rPr lang="zh-CN" altLang="en-US" dirty="0">
                <a:solidFill>
                  <a:schemeClr val="bg1"/>
                </a:solidFill>
              </a:rPr>
              <a:t>）</a:t>
            </a:r>
          </a:p>
          <a:p>
            <a:r>
              <a:rPr lang="en-US" altLang="zh-CN" dirty="0">
                <a:solidFill>
                  <a:schemeClr val="bg1"/>
                </a:solidFill>
              </a:rPr>
              <a:t>3.1. Segmentation and word frequency (</a:t>
            </a:r>
            <a:r>
              <a:rPr lang="en-US" altLang="zh-CN" dirty="0" err="1">
                <a:solidFill>
                  <a:schemeClr val="bg1"/>
                </a:solidFill>
              </a:rPr>
              <a:t>jieba</a:t>
            </a:r>
            <a:r>
              <a:rPr lang="en-US" altLang="zh-CN" dirty="0">
                <a:solidFill>
                  <a:schemeClr val="bg1"/>
                </a:solidFill>
              </a:rPr>
              <a:t>)</a:t>
            </a:r>
          </a:p>
          <a:p>
            <a:endParaRPr lang="en-US" altLang="zh-CN" dirty="0">
              <a:solidFill>
                <a:schemeClr val="bg1"/>
              </a:solidFill>
            </a:endParaRPr>
          </a:p>
          <a:p>
            <a:r>
              <a:rPr lang="en-US" altLang="zh-CN" dirty="0">
                <a:solidFill>
                  <a:schemeClr val="bg1"/>
                </a:solidFill>
              </a:rPr>
              <a:t>3.2 NLTK </a:t>
            </a:r>
            <a:r>
              <a:rPr lang="zh-CN" altLang="en-US" dirty="0">
                <a:solidFill>
                  <a:schemeClr val="bg1"/>
                </a:solidFill>
              </a:rPr>
              <a:t>和</a:t>
            </a:r>
            <a:r>
              <a:rPr lang="en-US" altLang="zh-CN" dirty="0">
                <a:solidFill>
                  <a:schemeClr val="bg1"/>
                </a:solidFill>
              </a:rPr>
              <a:t>Spacy</a:t>
            </a:r>
            <a:r>
              <a:rPr lang="zh-CN" altLang="en-US" dirty="0">
                <a:solidFill>
                  <a:schemeClr val="bg1"/>
                </a:solidFill>
              </a:rPr>
              <a:t>分析</a:t>
            </a:r>
          </a:p>
          <a:p>
            <a:r>
              <a:rPr lang="en-US" altLang="zh-CN" dirty="0">
                <a:solidFill>
                  <a:schemeClr val="bg1"/>
                </a:solidFill>
              </a:rPr>
              <a:t>3.2 NLTK and Spacy Analysis</a:t>
            </a:r>
          </a:p>
          <a:p>
            <a:endParaRPr lang="en-US" altLang="zh-CN" dirty="0">
              <a:solidFill>
                <a:schemeClr val="bg1"/>
              </a:solidFill>
            </a:endParaRPr>
          </a:p>
          <a:p>
            <a:r>
              <a:rPr lang="en-US" altLang="zh-CN" dirty="0">
                <a:solidFill>
                  <a:schemeClr val="bg1"/>
                </a:solidFill>
              </a:rPr>
              <a:t>3.3 NLP</a:t>
            </a:r>
            <a:r>
              <a:rPr lang="zh-CN" altLang="en-US" dirty="0">
                <a:solidFill>
                  <a:schemeClr val="bg1"/>
                </a:solidFill>
              </a:rPr>
              <a:t>的可视化</a:t>
            </a:r>
          </a:p>
          <a:p>
            <a:r>
              <a:rPr lang="en-US" altLang="zh-CN" dirty="0">
                <a:solidFill>
                  <a:schemeClr val="bg1"/>
                </a:solidFill>
              </a:rPr>
              <a:t>3.3 NLP Visualization</a:t>
            </a:r>
          </a:p>
        </p:txBody>
      </p:sp>
    </p:spTree>
    <p:extLst>
      <p:ext uri="{BB962C8B-B14F-4D97-AF65-F5344CB8AC3E}">
        <p14:creationId xmlns:p14="http://schemas.microsoft.com/office/powerpoint/2010/main" val="61515903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1661053"/>
            <a:ext cx="4391037" cy="3290152"/>
          </a:xfrm>
        </p:spPr>
        <p:txBody>
          <a:bodyPr>
            <a:normAutofit fontScale="90000"/>
          </a:bodyPr>
          <a:lstStyle/>
          <a:p>
            <a:r>
              <a:rPr lang="en-US" altLang="zh-CN" sz="3200" dirty="0">
                <a:solidFill>
                  <a:schemeClr val="tx1"/>
                </a:solidFill>
              </a:rPr>
              <a:t>3.1. </a:t>
            </a:r>
            <a:r>
              <a:rPr lang="zh-CN" altLang="en-US" sz="3200" dirty="0">
                <a:solidFill>
                  <a:schemeClr val="tx1"/>
                </a:solidFill>
              </a:rPr>
              <a:t>分词以及词频（</a:t>
            </a:r>
            <a:r>
              <a:rPr lang="en-US" altLang="zh-CN" sz="3200" dirty="0" err="1">
                <a:solidFill>
                  <a:schemeClr val="tx1"/>
                </a:solidFill>
              </a:rPr>
              <a:t>jieba</a:t>
            </a:r>
            <a:r>
              <a:rPr lang="zh-CN" altLang="en-US" sz="3200" dirty="0">
                <a:solidFill>
                  <a:schemeClr val="tx1"/>
                </a:solidFill>
              </a:rPr>
              <a:t>）</a:t>
            </a:r>
            <a:br>
              <a:rPr lang="zh-CN" altLang="en-US" sz="3200" dirty="0">
                <a:solidFill>
                  <a:schemeClr val="tx1"/>
                </a:solidFill>
              </a:rPr>
            </a:br>
            <a:r>
              <a:rPr lang="en-US" altLang="zh-CN" sz="3200" dirty="0">
                <a:solidFill>
                  <a:schemeClr val="tx1"/>
                </a:solidFill>
              </a:rPr>
              <a:t>3.1. Segmentation and word frequency (</a:t>
            </a:r>
            <a:r>
              <a:rPr lang="en-US" altLang="zh-CN" sz="3200" dirty="0" err="1">
                <a:solidFill>
                  <a:schemeClr val="tx1"/>
                </a:solidFill>
              </a:rPr>
              <a:t>jieba</a:t>
            </a:r>
            <a:r>
              <a:rPr lang="en-US" altLang="zh-CN" sz="3200" dirty="0">
                <a:solidFill>
                  <a:schemeClr val="tx1"/>
                </a:solidFill>
              </a:rPr>
              <a:t>)</a:t>
            </a:r>
          </a:p>
        </p:txBody>
      </p:sp>
      <p:pic>
        <p:nvPicPr>
          <p:cNvPr id="3" name="Picture 2">
            <a:extLst>
              <a:ext uri="{FF2B5EF4-FFF2-40B4-BE49-F238E27FC236}">
                <a16:creationId xmlns:a16="http://schemas.microsoft.com/office/drawing/2014/main" id="{B6AAF955-4BFD-CD40-AC12-70BC0CC28587}"/>
              </a:ext>
            </a:extLst>
          </p:cNvPr>
          <p:cNvPicPr>
            <a:picLocks noChangeAspect="1"/>
          </p:cNvPicPr>
          <p:nvPr/>
        </p:nvPicPr>
        <p:blipFill>
          <a:blip r:embed="rId3"/>
          <a:stretch>
            <a:fillRect/>
          </a:stretch>
        </p:blipFill>
        <p:spPr>
          <a:xfrm>
            <a:off x="4637246" y="449730"/>
            <a:ext cx="7281078" cy="2979270"/>
          </a:xfrm>
          <a:prstGeom prst="rect">
            <a:avLst/>
          </a:prstGeom>
        </p:spPr>
      </p:pic>
      <p:pic>
        <p:nvPicPr>
          <p:cNvPr id="6" name="Picture 5">
            <a:extLst>
              <a:ext uri="{FF2B5EF4-FFF2-40B4-BE49-F238E27FC236}">
                <a16:creationId xmlns:a16="http://schemas.microsoft.com/office/drawing/2014/main" id="{47598FC7-4AA9-944B-804A-864748A9DCD6}"/>
              </a:ext>
            </a:extLst>
          </p:cNvPr>
          <p:cNvPicPr>
            <a:picLocks noChangeAspect="1"/>
          </p:cNvPicPr>
          <p:nvPr/>
        </p:nvPicPr>
        <p:blipFill>
          <a:blip r:embed="rId4"/>
          <a:stretch>
            <a:fillRect/>
          </a:stretch>
        </p:blipFill>
        <p:spPr>
          <a:xfrm>
            <a:off x="4756822" y="3753339"/>
            <a:ext cx="7275982" cy="2259534"/>
          </a:xfrm>
          <a:prstGeom prst="rect">
            <a:avLst/>
          </a:prstGeom>
        </p:spPr>
      </p:pic>
    </p:spTree>
    <p:extLst>
      <p:ext uri="{BB962C8B-B14F-4D97-AF65-F5344CB8AC3E}">
        <p14:creationId xmlns:p14="http://schemas.microsoft.com/office/powerpoint/2010/main" val="18215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575871"/>
            <a:ext cx="4637245" cy="1706257"/>
          </a:xfrm>
        </p:spPr>
        <p:txBody>
          <a:bodyPr>
            <a:normAutofit fontScale="90000"/>
          </a:bodyPr>
          <a:lstStyle/>
          <a:p>
            <a:r>
              <a:rPr lang="en-US" altLang="zh-CN" sz="3200" dirty="0">
                <a:solidFill>
                  <a:schemeClr val="tx1"/>
                </a:solidFill>
              </a:rPr>
              <a:t>3.2 NLTK </a:t>
            </a:r>
            <a:r>
              <a:rPr lang="zh-CN" altLang="en-US" sz="3200" dirty="0">
                <a:solidFill>
                  <a:schemeClr val="tx1"/>
                </a:solidFill>
              </a:rPr>
              <a:t>和</a:t>
            </a:r>
            <a:r>
              <a:rPr lang="en-US" altLang="zh-CN" sz="3200" dirty="0">
                <a:solidFill>
                  <a:schemeClr val="tx1"/>
                </a:solidFill>
              </a:rPr>
              <a:t>Spacy</a:t>
            </a:r>
            <a:r>
              <a:rPr lang="zh-CN" altLang="en-US" sz="3200" dirty="0">
                <a:solidFill>
                  <a:schemeClr val="tx1"/>
                </a:solidFill>
              </a:rPr>
              <a:t>分析</a:t>
            </a:r>
            <a:br>
              <a:rPr lang="zh-CN" altLang="en-US" sz="3200" dirty="0">
                <a:solidFill>
                  <a:schemeClr val="tx1"/>
                </a:solidFill>
              </a:rPr>
            </a:br>
            <a:r>
              <a:rPr lang="en-US" altLang="zh-CN" sz="3200" dirty="0">
                <a:solidFill>
                  <a:schemeClr val="tx1"/>
                </a:solidFill>
              </a:rPr>
              <a:t>3.2 NLTK and Spacy Analysis</a:t>
            </a:r>
          </a:p>
        </p:txBody>
      </p:sp>
      <p:pic>
        <p:nvPicPr>
          <p:cNvPr id="6" name="Picture 5">
            <a:extLst>
              <a:ext uri="{FF2B5EF4-FFF2-40B4-BE49-F238E27FC236}">
                <a16:creationId xmlns:a16="http://schemas.microsoft.com/office/drawing/2014/main" id="{D41F9DC8-6D4E-DF44-B086-3FBAE32C7F3A}"/>
              </a:ext>
            </a:extLst>
          </p:cNvPr>
          <p:cNvPicPr>
            <a:picLocks noChangeAspect="1"/>
          </p:cNvPicPr>
          <p:nvPr/>
        </p:nvPicPr>
        <p:blipFill>
          <a:blip r:embed="rId2"/>
          <a:stretch>
            <a:fillRect/>
          </a:stretch>
        </p:blipFill>
        <p:spPr>
          <a:xfrm>
            <a:off x="4901225" y="372793"/>
            <a:ext cx="3380644" cy="3909335"/>
          </a:xfrm>
          <a:prstGeom prst="rect">
            <a:avLst/>
          </a:prstGeom>
        </p:spPr>
      </p:pic>
      <p:pic>
        <p:nvPicPr>
          <p:cNvPr id="7" name="Picture 6">
            <a:extLst>
              <a:ext uri="{FF2B5EF4-FFF2-40B4-BE49-F238E27FC236}">
                <a16:creationId xmlns:a16="http://schemas.microsoft.com/office/drawing/2014/main" id="{A52F1304-0B97-0A49-A9E8-7D619029CADA}"/>
              </a:ext>
            </a:extLst>
          </p:cNvPr>
          <p:cNvPicPr>
            <a:picLocks noChangeAspect="1"/>
          </p:cNvPicPr>
          <p:nvPr/>
        </p:nvPicPr>
        <p:blipFill>
          <a:blip r:embed="rId3"/>
          <a:stretch>
            <a:fillRect/>
          </a:stretch>
        </p:blipFill>
        <p:spPr>
          <a:xfrm>
            <a:off x="8413262" y="372793"/>
            <a:ext cx="3676535" cy="2203078"/>
          </a:xfrm>
          <a:prstGeom prst="rect">
            <a:avLst/>
          </a:prstGeom>
        </p:spPr>
      </p:pic>
      <p:sp>
        <p:nvSpPr>
          <p:cNvPr id="8" name="TextBox 7">
            <a:extLst>
              <a:ext uri="{FF2B5EF4-FFF2-40B4-BE49-F238E27FC236}">
                <a16:creationId xmlns:a16="http://schemas.microsoft.com/office/drawing/2014/main" id="{7CBF6765-CFDB-D348-8B27-4818B0431A65}"/>
              </a:ext>
            </a:extLst>
          </p:cNvPr>
          <p:cNvSpPr txBox="1"/>
          <p:nvPr/>
        </p:nvSpPr>
        <p:spPr>
          <a:xfrm>
            <a:off x="4901225" y="3461"/>
            <a:ext cx="2982548" cy="369332"/>
          </a:xfrm>
          <a:prstGeom prst="rect">
            <a:avLst/>
          </a:prstGeom>
          <a:noFill/>
        </p:spPr>
        <p:txBody>
          <a:bodyPr wrap="none" rtlCol="0">
            <a:spAutoFit/>
          </a:bodyPr>
          <a:lstStyle/>
          <a:p>
            <a:r>
              <a:rPr lang="en-US" dirty="0"/>
              <a:t>Stemming and Lemmatization</a:t>
            </a:r>
          </a:p>
        </p:txBody>
      </p:sp>
      <p:pic>
        <p:nvPicPr>
          <p:cNvPr id="9" name="Picture 8">
            <a:extLst>
              <a:ext uri="{FF2B5EF4-FFF2-40B4-BE49-F238E27FC236}">
                <a16:creationId xmlns:a16="http://schemas.microsoft.com/office/drawing/2014/main" id="{FAED1D25-5504-B84C-BE93-77E8C9AF7B01}"/>
              </a:ext>
            </a:extLst>
          </p:cNvPr>
          <p:cNvPicPr>
            <a:picLocks noChangeAspect="1"/>
          </p:cNvPicPr>
          <p:nvPr/>
        </p:nvPicPr>
        <p:blipFill>
          <a:blip r:embed="rId4"/>
          <a:stretch>
            <a:fillRect/>
          </a:stretch>
        </p:blipFill>
        <p:spPr>
          <a:xfrm>
            <a:off x="4901225" y="4642649"/>
            <a:ext cx="7188572" cy="1842558"/>
          </a:xfrm>
          <a:prstGeom prst="rect">
            <a:avLst/>
          </a:prstGeom>
        </p:spPr>
      </p:pic>
      <p:sp>
        <p:nvSpPr>
          <p:cNvPr id="10" name="TextBox 9">
            <a:extLst>
              <a:ext uri="{FF2B5EF4-FFF2-40B4-BE49-F238E27FC236}">
                <a16:creationId xmlns:a16="http://schemas.microsoft.com/office/drawing/2014/main" id="{88D134E9-1912-9A4D-BFCB-112C5B3E3A99}"/>
              </a:ext>
            </a:extLst>
          </p:cNvPr>
          <p:cNvSpPr txBox="1"/>
          <p:nvPr/>
        </p:nvSpPr>
        <p:spPr>
          <a:xfrm>
            <a:off x="4825002" y="4282128"/>
            <a:ext cx="1487780" cy="369332"/>
          </a:xfrm>
          <a:prstGeom prst="rect">
            <a:avLst/>
          </a:prstGeom>
          <a:noFill/>
        </p:spPr>
        <p:txBody>
          <a:bodyPr wrap="none" rtlCol="0">
            <a:spAutoFit/>
          </a:bodyPr>
          <a:lstStyle/>
          <a:p>
            <a:r>
              <a:rPr lang="en-US" altLang="zh-CN" dirty="0"/>
              <a:t>Get</a:t>
            </a:r>
            <a:r>
              <a:rPr lang="zh-CN" altLang="en-US" dirty="0"/>
              <a:t> </a:t>
            </a:r>
            <a:r>
              <a:rPr lang="en-US" altLang="zh-CN" dirty="0"/>
              <a:t>the</a:t>
            </a:r>
            <a:r>
              <a:rPr lang="zh-CN" altLang="en-US" dirty="0"/>
              <a:t> </a:t>
            </a:r>
            <a:r>
              <a:rPr lang="en-US" altLang="zh-CN" dirty="0"/>
              <a:t>entity</a:t>
            </a:r>
            <a:endParaRPr lang="en-US" dirty="0"/>
          </a:p>
        </p:txBody>
      </p:sp>
      <p:sp>
        <p:nvSpPr>
          <p:cNvPr id="3" name="TextBox 2">
            <a:extLst>
              <a:ext uri="{FF2B5EF4-FFF2-40B4-BE49-F238E27FC236}">
                <a16:creationId xmlns:a16="http://schemas.microsoft.com/office/drawing/2014/main" id="{81E6FC9F-B71B-0C40-96C0-2A85C7EE0D51}"/>
              </a:ext>
            </a:extLst>
          </p:cNvPr>
          <p:cNvSpPr txBox="1"/>
          <p:nvPr/>
        </p:nvSpPr>
        <p:spPr>
          <a:xfrm>
            <a:off x="8281869" y="2797892"/>
            <a:ext cx="2037866" cy="276999"/>
          </a:xfrm>
          <a:prstGeom prst="rect">
            <a:avLst/>
          </a:prstGeom>
          <a:noFill/>
        </p:spPr>
        <p:txBody>
          <a:bodyPr wrap="none" rtlCol="0">
            <a:spAutoFit/>
          </a:bodyPr>
          <a:lstStyle/>
          <a:p>
            <a:r>
              <a:rPr lang="en-US" sz="1200" dirty="0">
                <a:hlinkClick r:id="rId5" action="ppaction://hlinksldjump"/>
              </a:rPr>
              <a:t>Link</a:t>
            </a:r>
            <a:r>
              <a:rPr lang="zh-CN" altLang="en-US" sz="1200" dirty="0">
                <a:hlinkClick r:id="rId5" action="ppaction://hlinksldjump"/>
              </a:rPr>
              <a:t> </a:t>
            </a:r>
            <a:r>
              <a:rPr lang="en-US" altLang="zh-CN" sz="1200" dirty="0">
                <a:hlinkClick r:id="rId5" action="ppaction://hlinksldjump"/>
              </a:rPr>
              <a:t>to</a:t>
            </a:r>
            <a:r>
              <a:rPr lang="zh-CN" altLang="en-US" sz="1200" dirty="0">
                <a:hlinkClick r:id="rId5" action="ppaction://hlinksldjump"/>
              </a:rPr>
              <a:t> </a:t>
            </a:r>
            <a:r>
              <a:rPr lang="en-US" altLang="zh-CN" sz="1200" dirty="0">
                <a:hlinkClick r:id="rId5" action="ppaction://hlinksldjump"/>
              </a:rPr>
              <a:t>machine</a:t>
            </a:r>
            <a:r>
              <a:rPr lang="zh-CN" altLang="en-US" sz="1200" dirty="0">
                <a:hlinkClick r:id="rId5" action="ppaction://hlinksldjump"/>
              </a:rPr>
              <a:t> </a:t>
            </a:r>
            <a:r>
              <a:rPr lang="en-US" altLang="zh-CN" sz="1200" dirty="0">
                <a:hlinkClick r:id="rId5" action="ppaction://hlinksldjump"/>
              </a:rPr>
              <a:t>learning</a:t>
            </a:r>
            <a:r>
              <a:rPr lang="zh-CN" altLang="en-US" sz="1200" dirty="0">
                <a:hlinkClick r:id="rId5" action="ppaction://hlinksldjump"/>
              </a:rPr>
              <a:t> </a:t>
            </a:r>
            <a:r>
              <a:rPr lang="en-US" altLang="zh-CN" sz="1200" dirty="0">
                <a:hlinkClick r:id="rId5" action="ppaction://hlinksldjump"/>
              </a:rPr>
              <a:t>slide</a:t>
            </a:r>
            <a:endParaRPr lang="en-US" sz="1200" dirty="0"/>
          </a:p>
        </p:txBody>
      </p:sp>
    </p:spTree>
    <p:extLst>
      <p:ext uri="{BB962C8B-B14F-4D97-AF65-F5344CB8AC3E}">
        <p14:creationId xmlns:p14="http://schemas.microsoft.com/office/powerpoint/2010/main" val="320322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630659"/>
            <a:ext cx="4637245" cy="1299778"/>
          </a:xfrm>
        </p:spPr>
        <p:txBody>
          <a:bodyPr>
            <a:normAutofit fontScale="90000"/>
          </a:bodyPr>
          <a:lstStyle/>
          <a:p>
            <a:r>
              <a:rPr lang="en-US" altLang="zh-CN" sz="3200" dirty="0">
                <a:solidFill>
                  <a:schemeClr val="tx1"/>
                </a:solidFill>
              </a:rPr>
              <a:t>3.3 NLP</a:t>
            </a:r>
            <a:r>
              <a:rPr lang="zh-CN" altLang="en-US" sz="3200" dirty="0">
                <a:solidFill>
                  <a:schemeClr val="tx1"/>
                </a:solidFill>
              </a:rPr>
              <a:t>的可视化</a:t>
            </a:r>
            <a:br>
              <a:rPr lang="zh-CN" altLang="en-US" sz="3200" dirty="0">
                <a:solidFill>
                  <a:schemeClr val="tx1"/>
                </a:solidFill>
              </a:rPr>
            </a:br>
            <a:r>
              <a:rPr lang="en-US" altLang="zh-CN" sz="3200" dirty="0">
                <a:solidFill>
                  <a:schemeClr val="tx1"/>
                </a:solidFill>
              </a:rPr>
              <a:t>3.3 NLP Visualization</a:t>
            </a:r>
          </a:p>
        </p:txBody>
      </p:sp>
      <p:pic>
        <p:nvPicPr>
          <p:cNvPr id="3" name="Picture 2">
            <a:extLst>
              <a:ext uri="{FF2B5EF4-FFF2-40B4-BE49-F238E27FC236}">
                <a16:creationId xmlns:a16="http://schemas.microsoft.com/office/drawing/2014/main" id="{E7E6E99B-C031-6743-861E-D236B1D8CED7}"/>
              </a:ext>
            </a:extLst>
          </p:cNvPr>
          <p:cNvPicPr>
            <a:picLocks noChangeAspect="1"/>
          </p:cNvPicPr>
          <p:nvPr/>
        </p:nvPicPr>
        <p:blipFill>
          <a:blip r:embed="rId2"/>
          <a:stretch>
            <a:fillRect/>
          </a:stretch>
        </p:blipFill>
        <p:spPr>
          <a:xfrm>
            <a:off x="5405064" y="1066056"/>
            <a:ext cx="5664200" cy="5625204"/>
          </a:xfrm>
          <a:prstGeom prst="rect">
            <a:avLst/>
          </a:prstGeom>
        </p:spPr>
      </p:pic>
      <p:sp>
        <p:nvSpPr>
          <p:cNvPr id="6" name="TextBox 5">
            <a:extLst>
              <a:ext uri="{FF2B5EF4-FFF2-40B4-BE49-F238E27FC236}">
                <a16:creationId xmlns:a16="http://schemas.microsoft.com/office/drawing/2014/main" id="{98A7CC8B-5379-7442-89A5-ACF936B361BD}"/>
              </a:ext>
            </a:extLst>
          </p:cNvPr>
          <p:cNvSpPr txBox="1"/>
          <p:nvPr/>
        </p:nvSpPr>
        <p:spPr>
          <a:xfrm>
            <a:off x="5651292" y="419725"/>
            <a:ext cx="1467068" cy="646331"/>
          </a:xfrm>
          <a:prstGeom prst="rect">
            <a:avLst/>
          </a:prstGeom>
          <a:noFill/>
        </p:spPr>
        <p:txBody>
          <a:bodyPr wrap="none" rtlCol="0">
            <a:spAutoFit/>
          </a:bodyPr>
          <a:lstStyle/>
          <a:p>
            <a:r>
              <a:rPr lang="zh-CN" altLang="en-US" dirty="0"/>
              <a:t>中文新闻</a:t>
            </a:r>
            <a:endParaRPr lang="en-US" altLang="zh-CN" dirty="0"/>
          </a:p>
          <a:p>
            <a:r>
              <a:rPr lang="en-US" altLang="zh-CN" dirty="0"/>
              <a:t>Chinese</a:t>
            </a:r>
            <a:r>
              <a:rPr lang="zh-CN" altLang="en-US" dirty="0"/>
              <a:t> </a:t>
            </a:r>
            <a:r>
              <a:rPr lang="en-US" altLang="zh-CN" dirty="0"/>
              <a:t>news</a:t>
            </a:r>
            <a:endParaRPr lang="en-US" dirty="0"/>
          </a:p>
        </p:txBody>
      </p:sp>
    </p:spTree>
    <p:extLst>
      <p:ext uri="{BB962C8B-B14F-4D97-AF65-F5344CB8AC3E}">
        <p14:creationId xmlns:p14="http://schemas.microsoft.com/office/powerpoint/2010/main" val="1303176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518117"/>
            <a:ext cx="4637245" cy="1412319"/>
          </a:xfrm>
        </p:spPr>
        <p:txBody>
          <a:bodyPr>
            <a:normAutofit fontScale="90000"/>
          </a:bodyPr>
          <a:lstStyle/>
          <a:p>
            <a:r>
              <a:rPr lang="en-US" altLang="zh-CN" sz="3200" dirty="0">
                <a:solidFill>
                  <a:schemeClr val="tx1"/>
                </a:solidFill>
              </a:rPr>
              <a:t>3.3 NLP</a:t>
            </a:r>
            <a:r>
              <a:rPr lang="zh-CN" altLang="en-US" sz="3200" dirty="0">
                <a:solidFill>
                  <a:schemeClr val="tx1"/>
                </a:solidFill>
              </a:rPr>
              <a:t>的可视化</a:t>
            </a:r>
            <a:br>
              <a:rPr lang="zh-CN" altLang="en-US" sz="3200" dirty="0">
                <a:solidFill>
                  <a:schemeClr val="tx1"/>
                </a:solidFill>
              </a:rPr>
            </a:br>
            <a:r>
              <a:rPr lang="en-US" altLang="zh-CN" sz="3200" dirty="0">
                <a:solidFill>
                  <a:schemeClr val="tx1"/>
                </a:solidFill>
              </a:rPr>
              <a:t>3.3 NLP Visualization</a:t>
            </a:r>
          </a:p>
        </p:txBody>
      </p:sp>
      <p:pic>
        <p:nvPicPr>
          <p:cNvPr id="5" name="Picture 4">
            <a:extLst>
              <a:ext uri="{FF2B5EF4-FFF2-40B4-BE49-F238E27FC236}">
                <a16:creationId xmlns:a16="http://schemas.microsoft.com/office/drawing/2014/main" id="{DD912051-AC86-3944-A543-7CD7424BE372}"/>
              </a:ext>
            </a:extLst>
          </p:cNvPr>
          <p:cNvPicPr>
            <a:picLocks noChangeAspect="1"/>
          </p:cNvPicPr>
          <p:nvPr/>
        </p:nvPicPr>
        <p:blipFill>
          <a:blip r:embed="rId3"/>
          <a:stretch>
            <a:fillRect/>
          </a:stretch>
        </p:blipFill>
        <p:spPr>
          <a:xfrm>
            <a:off x="5339634" y="1066056"/>
            <a:ext cx="5705146" cy="5656217"/>
          </a:xfrm>
          <a:prstGeom prst="rect">
            <a:avLst/>
          </a:prstGeom>
        </p:spPr>
      </p:pic>
      <p:sp>
        <p:nvSpPr>
          <p:cNvPr id="6" name="TextBox 5">
            <a:extLst>
              <a:ext uri="{FF2B5EF4-FFF2-40B4-BE49-F238E27FC236}">
                <a16:creationId xmlns:a16="http://schemas.microsoft.com/office/drawing/2014/main" id="{D49DA58C-B564-6745-A915-3ED77E065D21}"/>
              </a:ext>
            </a:extLst>
          </p:cNvPr>
          <p:cNvSpPr txBox="1"/>
          <p:nvPr/>
        </p:nvSpPr>
        <p:spPr>
          <a:xfrm>
            <a:off x="5651292" y="419725"/>
            <a:ext cx="1386918" cy="646331"/>
          </a:xfrm>
          <a:prstGeom prst="rect">
            <a:avLst/>
          </a:prstGeom>
          <a:noFill/>
        </p:spPr>
        <p:txBody>
          <a:bodyPr wrap="none" rtlCol="0">
            <a:spAutoFit/>
          </a:bodyPr>
          <a:lstStyle/>
          <a:p>
            <a:r>
              <a:rPr lang="zh-CN" altLang="en-US" dirty="0"/>
              <a:t>英文新闻</a:t>
            </a:r>
            <a:endParaRPr lang="en-US" altLang="zh-CN" dirty="0"/>
          </a:p>
          <a:p>
            <a:r>
              <a:rPr lang="en-US" altLang="zh-CN" dirty="0"/>
              <a:t>English</a:t>
            </a:r>
            <a:r>
              <a:rPr lang="zh-CN" altLang="en-US" dirty="0"/>
              <a:t> </a:t>
            </a:r>
            <a:r>
              <a:rPr lang="en-US" altLang="zh-CN" dirty="0"/>
              <a:t>news</a:t>
            </a:r>
            <a:endParaRPr lang="en-US" dirty="0"/>
          </a:p>
        </p:txBody>
      </p:sp>
    </p:spTree>
    <p:extLst>
      <p:ext uri="{BB962C8B-B14F-4D97-AF65-F5344CB8AC3E}">
        <p14:creationId xmlns:p14="http://schemas.microsoft.com/office/powerpoint/2010/main" val="3154429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86498" y="2530474"/>
            <a:ext cx="4300151" cy="1412319"/>
          </a:xfrm>
        </p:spPr>
        <p:txBody>
          <a:bodyPr>
            <a:normAutofit fontScale="90000"/>
          </a:bodyPr>
          <a:lstStyle/>
          <a:p>
            <a:r>
              <a:rPr lang="en-US" altLang="zh-CN" sz="3200" dirty="0">
                <a:solidFill>
                  <a:schemeClr val="tx1"/>
                </a:solidFill>
              </a:rPr>
              <a:t>3.3 NLP</a:t>
            </a:r>
            <a:r>
              <a:rPr lang="zh-CN" altLang="en-US" sz="3200" dirty="0">
                <a:solidFill>
                  <a:schemeClr val="tx1"/>
                </a:solidFill>
              </a:rPr>
              <a:t>的可视化</a:t>
            </a:r>
            <a:br>
              <a:rPr lang="zh-CN" altLang="en-US" sz="3200" dirty="0">
                <a:solidFill>
                  <a:schemeClr val="tx1"/>
                </a:solidFill>
              </a:rPr>
            </a:br>
            <a:r>
              <a:rPr lang="en-US" altLang="zh-CN" sz="3200" dirty="0">
                <a:solidFill>
                  <a:schemeClr val="tx1"/>
                </a:solidFill>
              </a:rPr>
              <a:t>3.3 NLP Visualization</a:t>
            </a:r>
          </a:p>
        </p:txBody>
      </p:sp>
      <p:pic>
        <p:nvPicPr>
          <p:cNvPr id="3" name="Picture 2">
            <a:extLst>
              <a:ext uri="{FF2B5EF4-FFF2-40B4-BE49-F238E27FC236}">
                <a16:creationId xmlns:a16="http://schemas.microsoft.com/office/drawing/2014/main" id="{8CEFD822-A460-5A4C-A830-2087C79B66F2}"/>
              </a:ext>
            </a:extLst>
          </p:cNvPr>
          <p:cNvPicPr>
            <a:picLocks noChangeAspect="1"/>
          </p:cNvPicPr>
          <p:nvPr/>
        </p:nvPicPr>
        <p:blipFill>
          <a:blip r:embed="rId3"/>
          <a:stretch>
            <a:fillRect/>
          </a:stretch>
        </p:blipFill>
        <p:spPr>
          <a:xfrm>
            <a:off x="4637245" y="103242"/>
            <a:ext cx="5590086" cy="2304532"/>
          </a:xfrm>
          <a:prstGeom prst="rect">
            <a:avLst/>
          </a:prstGeom>
        </p:spPr>
      </p:pic>
      <p:pic>
        <p:nvPicPr>
          <p:cNvPr id="6" name="Picture 5">
            <a:extLst>
              <a:ext uri="{FF2B5EF4-FFF2-40B4-BE49-F238E27FC236}">
                <a16:creationId xmlns:a16="http://schemas.microsoft.com/office/drawing/2014/main" id="{0430F54D-109B-E246-AA90-F34D4080CB8D}"/>
              </a:ext>
            </a:extLst>
          </p:cNvPr>
          <p:cNvPicPr>
            <a:picLocks noChangeAspect="1"/>
          </p:cNvPicPr>
          <p:nvPr/>
        </p:nvPicPr>
        <p:blipFill>
          <a:blip r:embed="rId4"/>
          <a:stretch>
            <a:fillRect/>
          </a:stretch>
        </p:blipFill>
        <p:spPr>
          <a:xfrm>
            <a:off x="4637225" y="2784136"/>
            <a:ext cx="7554755" cy="3751480"/>
          </a:xfrm>
          <a:prstGeom prst="rect">
            <a:avLst/>
          </a:prstGeom>
        </p:spPr>
      </p:pic>
      <p:sp>
        <p:nvSpPr>
          <p:cNvPr id="4" name="Rectangle 3">
            <a:extLst>
              <a:ext uri="{FF2B5EF4-FFF2-40B4-BE49-F238E27FC236}">
                <a16:creationId xmlns:a16="http://schemas.microsoft.com/office/drawing/2014/main" id="{2354F59C-ECA6-EF40-B186-0D6731D69350}"/>
              </a:ext>
            </a:extLst>
          </p:cNvPr>
          <p:cNvSpPr/>
          <p:nvPr/>
        </p:nvSpPr>
        <p:spPr>
          <a:xfrm>
            <a:off x="4880919" y="654908"/>
            <a:ext cx="1618735" cy="430887"/>
          </a:xfrm>
          <a:prstGeom prst="rect">
            <a:avLst/>
          </a:prstGeom>
        </p:spPr>
        <p:txBody>
          <a:bodyPr wrap="square">
            <a:spAutoFit/>
          </a:bodyPr>
          <a:lstStyle/>
          <a:p>
            <a:r>
              <a:rPr lang="en-US" sz="1100" u="sng" dirty="0">
                <a:solidFill>
                  <a:srgbClr val="660099"/>
                </a:solidFill>
                <a:latin typeface="Roboto"/>
                <a:hlinkClick r:id="rId5"/>
              </a:rPr>
              <a:t>Stanford dependency hierarchy</a:t>
            </a:r>
            <a:endParaRPr lang="en-US" sz="1100" b="0" i="0" u="sng" dirty="0">
              <a:solidFill>
                <a:srgbClr val="660099"/>
              </a:solidFill>
              <a:effectLst/>
              <a:latin typeface="Roboto"/>
              <a:hlinkClick r:id="rId5"/>
            </a:endParaRPr>
          </a:p>
        </p:txBody>
      </p:sp>
    </p:spTree>
    <p:extLst>
      <p:ext uri="{BB962C8B-B14F-4D97-AF65-F5344CB8AC3E}">
        <p14:creationId xmlns:p14="http://schemas.microsoft.com/office/powerpoint/2010/main" val="3358898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2321169"/>
            <a:ext cx="4578121" cy="1459681"/>
          </a:xfrm>
        </p:spPr>
        <p:txBody>
          <a:bodyPr>
            <a:normAutofit fontScale="90000"/>
          </a:bodyPr>
          <a:lstStyle/>
          <a:p>
            <a:r>
              <a:rPr lang="zh-CN" altLang="en-US" sz="3600" dirty="0">
                <a:solidFill>
                  <a:schemeClr val="tx1"/>
                </a:solidFill>
              </a:rPr>
              <a:t>研究背景</a:t>
            </a:r>
            <a:br>
              <a:rPr lang="zh-CN" altLang="en-US" sz="3600" dirty="0">
                <a:solidFill>
                  <a:schemeClr val="tx1"/>
                </a:solidFill>
              </a:rPr>
            </a:br>
            <a:r>
              <a:rPr lang="en-US" altLang="zh-CN" sz="3600" dirty="0">
                <a:solidFill>
                  <a:schemeClr val="tx1"/>
                </a:solidFill>
              </a:rPr>
              <a:t>Research Background</a:t>
            </a:r>
            <a:endParaRPr lang="en-US" sz="3600" dirty="0">
              <a:solidFill>
                <a:schemeClr val="tx1"/>
              </a:solidFill>
            </a:endParaRPr>
          </a:p>
        </p:txBody>
      </p:sp>
      <p:sp>
        <p:nvSpPr>
          <p:cNvPr id="3" name="TextBox 2">
            <a:extLst>
              <a:ext uri="{FF2B5EF4-FFF2-40B4-BE49-F238E27FC236}">
                <a16:creationId xmlns:a16="http://schemas.microsoft.com/office/drawing/2014/main" id="{0862B5A1-5D86-C748-AA91-2E481243A4ED}"/>
              </a:ext>
            </a:extLst>
          </p:cNvPr>
          <p:cNvSpPr txBox="1"/>
          <p:nvPr/>
        </p:nvSpPr>
        <p:spPr>
          <a:xfrm>
            <a:off x="5721950" y="4114800"/>
            <a:ext cx="1569660" cy="1477328"/>
          </a:xfrm>
          <a:prstGeom prst="rect">
            <a:avLst/>
          </a:prstGeom>
          <a:noFill/>
        </p:spPr>
        <p:txBody>
          <a:bodyPr wrap="square" rtlCol="0">
            <a:spAutoFit/>
          </a:bodyPr>
          <a:lstStyle/>
          <a:p>
            <a:pPr fontAlgn="base"/>
            <a:br>
              <a:rPr lang="zh-CN" altLang="en-US" dirty="0"/>
            </a:br>
            <a:endParaRPr lang="zh-CN" altLang="en-US" dirty="0"/>
          </a:p>
          <a:p>
            <a:pPr fontAlgn="base"/>
            <a:r>
              <a:rPr lang="zh-CN" altLang="en-US" dirty="0"/>
              <a:t> </a:t>
            </a:r>
          </a:p>
          <a:p>
            <a:r>
              <a:rPr lang="zh-CN" altLang="en-US" dirty="0"/>
              <a:t>平面媒体</a:t>
            </a:r>
          </a:p>
          <a:p>
            <a:r>
              <a:rPr lang="en-US" dirty="0"/>
              <a:t>Printed media</a:t>
            </a:r>
          </a:p>
        </p:txBody>
      </p:sp>
      <p:sp>
        <p:nvSpPr>
          <p:cNvPr id="8" name="TextBox 7">
            <a:extLst>
              <a:ext uri="{FF2B5EF4-FFF2-40B4-BE49-F238E27FC236}">
                <a16:creationId xmlns:a16="http://schemas.microsoft.com/office/drawing/2014/main" id="{B24F35A8-4B86-9048-AAF6-9291779B3DF1}"/>
              </a:ext>
            </a:extLst>
          </p:cNvPr>
          <p:cNvSpPr txBox="1"/>
          <p:nvPr/>
        </p:nvSpPr>
        <p:spPr>
          <a:xfrm>
            <a:off x="9618552" y="4914531"/>
            <a:ext cx="1409745" cy="646331"/>
          </a:xfrm>
          <a:prstGeom prst="rect">
            <a:avLst/>
          </a:prstGeom>
          <a:noFill/>
        </p:spPr>
        <p:txBody>
          <a:bodyPr wrap="none" rtlCol="0">
            <a:spAutoFit/>
          </a:bodyPr>
          <a:lstStyle/>
          <a:p>
            <a:r>
              <a:rPr lang="zh-CN" altLang="en-US" dirty="0"/>
              <a:t>网络媒体</a:t>
            </a:r>
          </a:p>
          <a:p>
            <a:r>
              <a:rPr lang="en-US" altLang="zh-CN" dirty="0"/>
              <a:t>digital Media</a:t>
            </a:r>
            <a:endParaRPr lang="en-US" dirty="0"/>
          </a:p>
        </p:txBody>
      </p:sp>
      <p:sp>
        <p:nvSpPr>
          <p:cNvPr id="12" name="TextBox 11">
            <a:extLst>
              <a:ext uri="{FF2B5EF4-FFF2-40B4-BE49-F238E27FC236}">
                <a16:creationId xmlns:a16="http://schemas.microsoft.com/office/drawing/2014/main" id="{788908DD-0D59-CE45-BCF1-0A689557E8BA}"/>
              </a:ext>
            </a:extLst>
          </p:cNvPr>
          <p:cNvSpPr txBox="1"/>
          <p:nvPr/>
        </p:nvSpPr>
        <p:spPr>
          <a:xfrm>
            <a:off x="7723519" y="5808182"/>
            <a:ext cx="2031325" cy="369332"/>
          </a:xfrm>
          <a:prstGeom prst="rect">
            <a:avLst/>
          </a:prstGeom>
          <a:noFill/>
        </p:spPr>
        <p:txBody>
          <a:bodyPr wrap="none" rtlCol="0">
            <a:spAutoFit/>
          </a:bodyPr>
          <a:lstStyle/>
          <a:p>
            <a:r>
              <a:rPr lang="zh-CN" altLang="en-US" dirty="0"/>
              <a:t>便捷获取数据平台</a:t>
            </a:r>
            <a:endParaRPr lang="en-US" dirty="0"/>
          </a:p>
        </p:txBody>
      </p:sp>
      <p:pic>
        <p:nvPicPr>
          <p:cNvPr id="13" name="Picture 12">
            <a:extLst>
              <a:ext uri="{FF2B5EF4-FFF2-40B4-BE49-F238E27FC236}">
                <a16:creationId xmlns:a16="http://schemas.microsoft.com/office/drawing/2014/main" id="{B8596729-36BB-B144-BC25-54564621A94C}"/>
              </a:ext>
            </a:extLst>
          </p:cNvPr>
          <p:cNvPicPr>
            <a:picLocks noChangeAspect="1"/>
          </p:cNvPicPr>
          <p:nvPr/>
        </p:nvPicPr>
        <p:blipFill>
          <a:blip r:embed="rId2"/>
          <a:stretch>
            <a:fillRect/>
          </a:stretch>
        </p:blipFill>
        <p:spPr>
          <a:xfrm rot="5400000">
            <a:off x="4196405" y="1556189"/>
            <a:ext cx="4234045" cy="2482639"/>
          </a:xfrm>
          <a:prstGeom prst="rect">
            <a:avLst/>
          </a:prstGeom>
        </p:spPr>
      </p:pic>
      <p:pic>
        <p:nvPicPr>
          <p:cNvPr id="14" name="Picture 13">
            <a:extLst>
              <a:ext uri="{FF2B5EF4-FFF2-40B4-BE49-F238E27FC236}">
                <a16:creationId xmlns:a16="http://schemas.microsoft.com/office/drawing/2014/main" id="{33438665-1D92-1B48-9AEE-3974C3C1B5AD}"/>
              </a:ext>
            </a:extLst>
          </p:cNvPr>
          <p:cNvPicPr>
            <a:picLocks noChangeAspect="1"/>
          </p:cNvPicPr>
          <p:nvPr/>
        </p:nvPicPr>
        <p:blipFill>
          <a:blip r:embed="rId3"/>
          <a:stretch>
            <a:fillRect/>
          </a:stretch>
        </p:blipFill>
        <p:spPr>
          <a:xfrm rot="1835400">
            <a:off x="8468978" y="1344698"/>
            <a:ext cx="3027968" cy="1526799"/>
          </a:xfrm>
          <a:prstGeom prst="rect">
            <a:avLst/>
          </a:prstGeom>
        </p:spPr>
      </p:pic>
      <p:pic>
        <p:nvPicPr>
          <p:cNvPr id="15" name="Picture 14">
            <a:extLst>
              <a:ext uri="{FF2B5EF4-FFF2-40B4-BE49-F238E27FC236}">
                <a16:creationId xmlns:a16="http://schemas.microsoft.com/office/drawing/2014/main" id="{0CD63732-6DB8-804F-B68D-F8F96096A4AC}"/>
              </a:ext>
            </a:extLst>
          </p:cNvPr>
          <p:cNvPicPr>
            <a:picLocks noChangeAspect="1"/>
          </p:cNvPicPr>
          <p:nvPr/>
        </p:nvPicPr>
        <p:blipFill>
          <a:blip r:embed="rId4"/>
          <a:stretch>
            <a:fillRect/>
          </a:stretch>
        </p:blipFill>
        <p:spPr>
          <a:xfrm rot="18551925">
            <a:off x="7911533" y="1633562"/>
            <a:ext cx="3558395" cy="1777046"/>
          </a:xfrm>
          <a:prstGeom prst="rect">
            <a:avLst/>
          </a:prstGeom>
        </p:spPr>
      </p:pic>
      <p:pic>
        <p:nvPicPr>
          <p:cNvPr id="16" name="Picture 15">
            <a:extLst>
              <a:ext uri="{FF2B5EF4-FFF2-40B4-BE49-F238E27FC236}">
                <a16:creationId xmlns:a16="http://schemas.microsoft.com/office/drawing/2014/main" id="{CC42A8EF-0355-3D4F-9892-C23B2846042E}"/>
              </a:ext>
            </a:extLst>
          </p:cNvPr>
          <p:cNvPicPr>
            <a:picLocks noChangeAspect="1"/>
          </p:cNvPicPr>
          <p:nvPr/>
        </p:nvPicPr>
        <p:blipFill>
          <a:blip r:embed="rId5"/>
          <a:stretch>
            <a:fillRect/>
          </a:stretch>
        </p:blipFill>
        <p:spPr>
          <a:xfrm rot="2225684">
            <a:off x="7877687" y="1971590"/>
            <a:ext cx="4184252" cy="1915100"/>
          </a:xfrm>
          <a:prstGeom prst="rect">
            <a:avLst/>
          </a:prstGeom>
        </p:spPr>
      </p:pic>
      <p:pic>
        <p:nvPicPr>
          <p:cNvPr id="18" name="Picture 17">
            <a:extLst>
              <a:ext uri="{FF2B5EF4-FFF2-40B4-BE49-F238E27FC236}">
                <a16:creationId xmlns:a16="http://schemas.microsoft.com/office/drawing/2014/main" id="{C646A2B7-A393-5744-A83D-AAD8CE89437A}"/>
              </a:ext>
            </a:extLst>
          </p:cNvPr>
          <p:cNvPicPr>
            <a:picLocks noChangeAspect="1"/>
          </p:cNvPicPr>
          <p:nvPr/>
        </p:nvPicPr>
        <p:blipFill>
          <a:blip r:embed="rId6"/>
          <a:stretch>
            <a:fillRect/>
          </a:stretch>
        </p:blipFill>
        <p:spPr>
          <a:xfrm>
            <a:off x="7989600" y="1736225"/>
            <a:ext cx="4008151" cy="1834500"/>
          </a:xfrm>
          <a:prstGeom prst="rect">
            <a:avLst/>
          </a:prstGeom>
        </p:spPr>
      </p:pic>
      <p:cxnSp>
        <p:nvCxnSpPr>
          <p:cNvPr id="21" name="Straight Arrow Connector 20">
            <a:extLst>
              <a:ext uri="{FF2B5EF4-FFF2-40B4-BE49-F238E27FC236}">
                <a16:creationId xmlns:a16="http://schemas.microsoft.com/office/drawing/2014/main" id="{5CD91FCD-B58C-9647-B77A-32569EB3C088}"/>
              </a:ext>
            </a:extLst>
          </p:cNvPr>
          <p:cNvCxnSpPr/>
          <p:nvPr/>
        </p:nvCxnSpPr>
        <p:spPr>
          <a:xfrm flipH="1">
            <a:off x="9516979" y="5462102"/>
            <a:ext cx="637674" cy="325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00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animEffect transition="in" filter="blinds(horizontal)">
                                      <p:cBhvr>
                                        <p:cTn id="9" dur="500"/>
                                        <p:tgtEl>
                                          <p:spTgt spid="3">
                                            <p:txEl>
                                              <p:pRg st="2" end="2"/>
                                            </p:txEl>
                                          </p:spTgt>
                                        </p:tgtEl>
                                      </p:cBhvr>
                                    </p:animEffect>
                                  </p:childTnLst>
                                </p:cTn>
                              </p:par>
                              <p:par>
                                <p:cTn id="10" presetID="3" presetClass="entr" presetSubtype="1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horizont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heckerboard(across)">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blinds(horizontal)">
                                      <p:cBhvr>
                                        <p:cTn id="37" dur="500"/>
                                        <p:tgtEl>
                                          <p:spTgt spid="8">
                                            <p:txEl>
                                              <p:pRg st="0" end="0"/>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8">
                                            <p:txEl>
                                              <p:pRg st="1" end="1"/>
                                            </p:txEl>
                                          </p:spTgt>
                                        </p:tgtEl>
                                        <p:attrNameLst>
                                          <p:attrName>style.visibility</p:attrName>
                                        </p:attrNameLst>
                                      </p:cBhvr>
                                      <p:to>
                                        <p:strVal val="visible"/>
                                      </p:to>
                                    </p:set>
                                    <p:animEffect transition="in" filter="blinds(horizontal)">
                                      <p:cBhvr>
                                        <p:cTn id="40" dur="500"/>
                                        <p:tgtEl>
                                          <p:spTgt spid="8">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linds(horizontal)">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blinds(horizontal)">
                                      <p:cBhvr>
                                        <p:cTn id="5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616591"/>
            <a:ext cx="4637245" cy="1313845"/>
          </a:xfrm>
        </p:spPr>
        <p:txBody>
          <a:bodyPr>
            <a:normAutofit fontScale="90000"/>
          </a:bodyPr>
          <a:lstStyle/>
          <a:p>
            <a:r>
              <a:rPr lang="en-US" altLang="zh-CN" sz="3200" dirty="0">
                <a:solidFill>
                  <a:schemeClr val="tx1"/>
                </a:solidFill>
              </a:rPr>
              <a:t>3.3 NLP</a:t>
            </a:r>
            <a:r>
              <a:rPr lang="zh-CN" altLang="en-US" sz="3200" dirty="0">
                <a:solidFill>
                  <a:schemeClr val="tx1"/>
                </a:solidFill>
              </a:rPr>
              <a:t>的可视化</a:t>
            </a:r>
            <a:br>
              <a:rPr lang="zh-CN" altLang="en-US" sz="3200" dirty="0">
                <a:solidFill>
                  <a:schemeClr val="tx1"/>
                </a:solidFill>
              </a:rPr>
            </a:br>
            <a:r>
              <a:rPr lang="en-US" altLang="zh-CN" sz="3200" dirty="0">
                <a:solidFill>
                  <a:schemeClr val="tx1"/>
                </a:solidFill>
              </a:rPr>
              <a:t>3.3 NLP Visualization</a:t>
            </a:r>
          </a:p>
        </p:txBody>
      </p:sp>
      <p:pic>
        <p:nvPicPr>
          <p:cNvPr id="7" name="Picture 6">
            <a:extLst>
              <a:ext uri="{FF2B5EF4-FFF2-40B4-BE49-F238E27FC236}">
                <a16:creationId xmlns:a16="http://schemas.microsoft.com/office/drawing/2014/main" id="{FEEABB9C-38E5-3B48-BC0D-FDEA06550501}"/>
              </a:ext>
            </a:extLst>
          </p:cNvPr>
          <p:cNvPicPr>
            <a:picLocks noChangeAspect="1"/>
          </p:cNvPicPr>
          <p:nvPr/>
        </p:nvPicPr>
        <p:blipFill>
          <a:blip r:embed="rId3"/>
          <a:stretch>
            <a:fillRect/>
          </a:stretch>
        </p:blipFill>
        <p:spPr>
          <a:xfrm>
            <a:off x="4851000" y="1990156"/>
            <a:ext cx="6869945" cy="3880560"/>
          </a:xfrm>
          <a:prstGeom prst="rect">
            <a:avLst/>
          </a:prstGeom>
        </p:spPr>
      </p:pic>
    </p:spTree>
    <p:extLst>
      <p:ext uri="{BB962C8B-B14F-4D97-AF65-F5344CB8AC3E}">
        <p14:creationId xmlns:p14="http://schemas.microsoft.com/office/powerpoint/2010/main" val="415353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616591"/>
            <a:ext cx="4637245" cy="1313845"/>
          </a:xfrm>
        </p:spPr>
        <p:txBody>
          <a:bodyPr>
            <a:normAutofit fontScale="90000"/>
          </a:bodyPr>
          <a:lstStyle/>
          <a:p>
            <a:r>
              <a:rPr lang="en-US" altLang="zh-CN" sz="3200" dirty="0">
                <a:solidFill>
                  <a:schemeClr val="tx1"/>
                </a:solidFill>
              </a:rPr>
              <a:t>3.3 NLP</a:t>
            </a:r>
            <a:r>
              <a:rPr lang="zh-CN" altLang="en-US" sz="3200" dirty="0">
                <a:solidFill>
                  <a:schemeClr val="tx1"/>
                </a:solidFill>
              </a:rPr>
              <a:t>的可视化</a:t>
            </a:r>
            <a:br>
              <a:rPr lang="zh-CN" altLang="en-US" sz="3200" dirty="0">
                <a:solidFill>
                  <a:schemeClr val="tx1"/>
                </a:solidFill>
              </a:rPr>
            </a:br>
            <a:r>
              <a:rPr lang="en-US" altLang="zh-CN" sz="3200" dirty="0">
                <a:solidFill>
                  <a:schemeClr val="tx1"/>
                </a:solidFill>
              </a:rPr>
              <a:t>3.3 NLP Visualization</a:t>
            </a:r>
          </a:p>
        </p:txBody>
      </p:sp>
      <p:pic>
        <p:nvPicPr>
          <p:cNvPr id="6" name="Picture 5">
            <a:extLst>
              <a:ext uri="{FF2B5EF4-FFF2-40B4-BE49-F238E27FC236}">
                <a16:creationId xmlns:a16="http://schemas.microsoft.com/office/drawing/2014/main" id="{5E7B53F4-97C6-0348-8460-3735E497ACBD}"/>
              </a:ext>
            </a:extLst>
          </p:cNvPr>
          <p:cNvPicPr>
            <a:picLocks noChangeAspect="1"/>
          </p:cNvPicPr>
          <p:nvPr/>
        </p:nvPicPr>
        <p:blipFill>
          <a:blip r:embed="rId3"/>
          <a:stretch>
            <a:fillRect/>
          </a:stretch>
        </p:blipFill>
        <p:spPr>
          <a:xfrm>
            <a:off x="4787015" y="1655816"/>
            <a:ext cx="7143727" cy="4549239"/>
          </a:xfrm>
          <a:prstGeom prst="rect">
            <a:avLst/>
          </a:prstGeom>
        </p:spPr>
      </p:pic>
    </p:spTree>
    <p:extLst>
      <p:ext uri="{BB962C8B-B14F-4D97-AF65-F5344CB8AC3E}">
        <p14:creationId xmlns:p14="http://schemas.microsoft.com/office/powerpoint/2010/main" val="762088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588455"/>
            <a:ext cx="4637245" cy="1341981"/>
          </a:xfrm>
        </p:spPr>
        <p:txBody>
          <a:bodyPr>
            <a:normAutofit fontScale="90000"/>
          </a:bodyPr>
          <a:lstStyle/>
          <a:p>
            <a:r>
              <a:rPr lang="en-US" altLang="zh-CN" sz="3200" dirty="0">
                <a:solidFill>
                  <a:schemeClr val="tx1"/>
                </a:solidFill>
              </a:rPr>
              <a:t>3.3 NLP</a:t>
            </a:r>
            <a:r>
              <a:rPr lang="zh-CN" altLang="en-US" sz="3200" dirty="0">
                <a:solidFill>
                  <a:schemeClr val="tx1"/>
                </a:solidFill>
              </a:rPr>
              <a:t>的可视化</a:t>
            </a:r>
            <a:br>
              <a:rPr lang="zh-CN" altLang="en-US" sz="3200" dirty="0">
                <a:solidFill>
                  <a:schemeClr val="tx1"/>
                </a:solidFill>
              </a:rPr>
            </a:br>
            <a:r>
              <a:rPr lang="en-US" altLang="zh-CN" sz="3200" dirty="0">
                <a:solidFill>
                  <a:schemeClr val="tx1"/>
                </a:solidFill>
              </a:rPr>
              <a:t>3.3 NLP Visualization</a:t>
            </a:r>
          </a:p>
        </p:txBody>
      </p:sp>
      <p:pic>
        <p:nvPicPr>
          <p:cNvPr id="3" name="Picture 2">
            <a:extLst>
              <a:ext uri="{FF2B5EF4-FFF2-40B4-BE49-F238E27FC236}">
                <a16:creationId xmlns:a16="http://schemas.microsoft.com/office/drawing/2014/main" id="{6F443A25-56C4-E649-BED2-C33F7F567DBC}"/>
              </a:ext>
            </a:extLst>
          </p:cNvPr>
          <p:cNvPicPr>
            <a:picLocks noChangeAspect="1"/>
          </p:cNvPicPr>
          <p:nvPr/>
        </p:nvPicPr>
        <p:blipFill>
          <a:blip r:embed="rId3"/>
          <a:stretch>
            <a:fillRect/>
          </a:stretch>
        </p:blipFill>
        <p:spPr>
          <a:xfrm>
            <a:off x="4637245" y="1481805"/>
            <a:ext cx="7350803" cy="3894387"/>
          </a:xfrm>
          <a:prstGeom prst="rect">
            <a:avLst/>
          </a:prstGeom>
        </p:spPr>
      </p:pic>
    </p:spTree>
    <p:extLst>
      <p:ext uri="{BB962C8B-B14F-4D97-AF65-F5344CB8AC3E}">
        <p14:creationId xmlns:p14="http://schemas.microsoft.com/office/powerpoint/2010/main" val="4197100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778475" y="127231"/>
            <a:ext cx="10018121" cy="1009357"/>
          </a:xfrm>
        </p:spPr>
        <p:txBody>
          <a:bodyPr>
            <a:normAutofit fontScale="90000"/>
          </a:bodyPr>
          <a:lstStyle/>
          <a:p>
            <a:r>
              <a:rPr lang="en-US" altLang="zh-CN" sz="3200" dirty="0">
                <a:solidFill>
                  <a:schemeClr val="tx1"/>
                </a:solidFill>
              </a:rPr>
              <a:t>3.3 NLP</a:t>
            </a:r>
            <a:r>
              <a:rPr lang="zh-CN" altLang="en-US" sz="3200" dirty="0">
                <a:solidFill>
                  <a:schemeClr val="tx1"/>
                </a:solidFill>
              </a:rPr>
              <a:t>的可视化</a:t>
            </a:r>
            <a:br>
              <a:rPr lang="zh-CN" altLang="en-US" sz="3200" dirty="0">
                <a:solidFill>
                  <a:schemeClr val="tx1"/>
                </a:solidFill>
              </a:rPr>
            </a:br>
            <a:r>
              <a:rPr lang="en-US" altLang="zh-CN" sz="3200" dirty="0">
                <a:solidFill>
                  <a:schemeClr val="tx1"/>
                </a:solidFill>
              </a:rPr>
              <a:t>3.3 NLP Visualization</a:t>
            </a:r>
          </a:p>
        </p:txBody>
      </p:sp>
      <p:sp>
        <p:nvSpPr>
          <p:cNvPr id="3" name="TextBox 2">
            <a:extLst>
              <a:ext uri="{FF2B5EF4-FFF2-40B4-BE49-F238E27FC236}">
                <a16:creationId xmlns:a16="http://schemas.microsoft.com/office/drawing/2014/main" id="{45AC2613-294D-2744-BA1C-5F38CBEC8C5A}"/>
              </a:ext>
            </a:extLst>
          </p:cNvPr>
          <p:cNvSpPr txBox="1"/>
          <p:nvPr/>
        </p:nvSpPr>
        <p:spPr>
          <a:xfrm>
            <a:off x="1020981" y="4899731"/>
            <a:ext cx="4070410" cy="646331"/>
          </a:xfrm>
          <a:prstGeom prst="rect">
            <a:avLst/>
          </a:prstGeom>
          <a:noFill/>
        </p:spPr>
        <p:txBody>
          <a:bodyPr wrap="none" rtlCol="0">
            <a:spAutoFit/>
          </a:bodyPr>
          <a:lstStyle/>
          <a:p>
            <a:r>
              <a:rPr lang="zh-CN" altLang="en-US" dirty="0"/>
              <a:t>运用</a:t>
            </a:r>
            <a:r>
              <a:rPr lang="en-US" altLang="zh-CN" dirty="0" err="1"/>
              <a:t>vader</a:t>
            </a:r>
            <a:r>
              <a:rPr lang="zh-CN" altLang="en-US" dirty="0"/>
              <a:t>进行情感分析</a:t>
            </a:r>
            <a:endParaRPr lang="en-US" altLang="zh-CN" dirty="0"/>
          </a:p>
          <a:p>
            <a:r>
              <a:rPr lang="en-US" dirty="0"/>
              <a:t>sentiment analysis using </a:t>
            </a:r>
            <a:r>
              <a:rPr lang="en-US" dirty="0" err="1"/>
              <a:t>vader</a:t>
            </a:r>
            <a:r>
              <a:rPr lang="en-US" dirty="0"/>
              <a:t> from NLTK</a:t>
            </a:r>
          </a:p>
        </p:txBody>
      </p:sp>
      <p:pic>
        <p:nvPicPr>
          <p:cNvPr id="6" name="Picture 5">
            <a:extLst>
              <a:ext uri="{FF2B5EF4-FFF2-40B4-BE49-F238E27FC236}">
                <a16:creationId xmlns:a16="http://schemas.microsoft.com/office/drawing/2014/main" id="{A0DE2FF6-7990-7345-AB29-786912E9E797}"/>
              </a:ext>
            </a:extLst>
          </p:cNvPr>
          <p:cNvPicPr>
            <a:picLocks noChangeAspect="1"/>
          </p:cNvPicPr>
          <p:nvPr/>
        </p:nvPicPr>
        <p:blipFill>
          <a:blip r:embed="rId3"/>
          <a:stretch>
            <a:fillRect/>
          </a:stretch>
        </p:blipFill>
        <p:spPr>
          <a:xfrm>
            <a:off x="773473" y="1781586"/>
            <a:ext cx="4681417" cy="2607565"/>
          </a:xfrm>
          <a:prstGeom prst="rect">
            <a:avLst/>
          </a:prstGeom>
        </p:spPr>
      </p:pic>
      <p:pic>
        <p:nvPicPr>
          <p:cNvPr id="7" name="Picture 6">
            <a:extLst>
              <a:ext uri="{FF2B5EF4-FFF2-40B4-BE49-F238E27FC236}">
                <a16:creationId xmlns:a16="http://schemas.microsoft.com/office/drawing/2014/main" id="{339B1491-6A01-A44C-BBAE-CAC5B64AB1D1}"/>
              </a:ext>
            </a:extLst>
          </p:cNvPr>
          <p:cNvPicPr>
            <a:picLocks noChangeAspect="1"/>
          </p:cNvPicPr>
          <p:nvPr/>
        </p:nvPicPr>
        <p:blipFill>
          <a:blip r:embed="rId4"/>
          <a:stretch>
            <a:fillRect/>
          </a:stretch>
        </p:blipFill>
        <p:spPr>
          <a:xfrm>
            <a:off x="5454890" y="1647653"/>
            <a:ext cx="6207760" cy="2741498"/>
          </a:xfrm>
          <a:prstGeom prst="rect">
            <a:avLst/>
          </a:prstGeom>
        </p:spPr>
      </p:pic>
      <p:sp>
        <p:nvSpPr>
          <p:cNvPr id="9" name="Rectangle 8">
            <a:extLst>
              <a:ext uri="{FF2B5EF4-FFF2-40B4-BE49-F238E27FC236}">
                <a16:creationId xmlns:a16="http://schemas.microsoft.com/office/drawing/2014/main" id="{4F582C7A-3560-A442-896F-3A6807235904}"/>
              </a:ext>
            </a:extLst>
          </p:cNvPr>
          <p:cNvSpPr/>
          <p:nvPr/>
        </p:nvSpPr>
        <p:spPr>
          <a:xfrm>
            <a:off x="773473" y="6195027"/>
            <a:ext cx="10718281" cy="307777"/>
          </a:xfrm>
          <a:prstGeom prst="rect">
            <a:avLst/>
          </a:prstGeom>
        </p:spPr>
        <p:txBody>
          <a:bodyPr wrap="square">
            <a:spAutoFit/>
          </a:bodyPr>
          <a:lstStyle/>
          <a:p>
            <a:r>
              <a:rPr lang="en-US" sz="1400" dirty="0">
                <a:hlinkClick r:id="rId5"/>
              </a:rPr>
              <a:t>https://github.com/axiom-technology-group/project_jes/tree/master/proejct1(6.17)/1.2%20tokenization%20and%20NLP</a:t>
            </a:r>
            <a:endParaRPr lang="en-US" sz="1400" dirty="0"/>
          </a:p>
        </p:txBody>
      </p:sp>
    </p:spTree>
    <p:extLst>
      <p:ext uri="{BB962C8B-B14F-4D97-AF65-F5344CB8AC3E}">
        <p14:creationId xmlns:p14="http://schemas.microsoft.com/office/powerpoint/2010/main" val="1497544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tx1">
              <a:lumMod val="85000"/>
            </a:schemeClr>
          </a:fgClr>
          <a:bgClr>
            <a:schemeClr val="tx1">
              <a:lumMod val="95000"/>
            </a:schemeClr>
          </a:bgClr>
        </a:patt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733904" y="1200152"/>
            <a:ext cx="3321987" cy="4457696"/>
          </a:xfrm>
        </p:spPr>
        <p:txBody>
          <a:bodyPr anchor="ctr">
            <a:normAutofit/>
          </a:bodyPr>
          <a:lstStyle/>
          <a:p>
            <a:r>
              <a:rPr lang="en-US" altLang="zh-CN" sz="2800" dirty="0">
                <a:solidFill>
                  <a:schemeClr val="bg1"/>
                </a:solidFill>
              </a:rPr>
              <a:t>4.0</a:t>
            </a:r>
            <a:r>
              <a:rPr lang="zh-CN" altLang="en-US" sz="2800" dirty="0">
                <a:solidFill>
                  <a:schemeClr val="bg1"/>
                </a:solidFill>
              </a:rPr>
              <a:t>  </a:t>
            </a:r>
            <a:r>
              <a:rPr lang="en-US" altLang="zh-CN" sz="2800" dirty="0">
                <a:solidFill>
                  <a:schemeClr val="bg1"/>
                </a:solidFill>
              </a:rPr>
              <a:t>machine learning</a:t>
            </a:r>
            <a:r>
              <a:rPr lang="zh-CN" altLang="en-US" sz="2800" dirty="0">
                <a:solidFill>
                  <a:schemeClr val="bg1"/>
                </a:solidFill>
              </a:rPr>
              <a:t> </a:t>
            </a:r>
            <a:r>
              <a:rPr lang="en-US" altLang="zh-CN" sz="2800" dirty="0">
                <a:solidFill>
                  <a:schemeClr val="bg1"/>
                </a:solidFill>
              </a:rPr>
              <a:t>model</a:t>
            </a:r>
            <a:r>
              <a:rPr lang="zh-CN" altLang="en-US" sz="2800" dirty="0">
                <a:solidFill>
                  <a:schemeClr val="bg1"/>
                </a:solidFill>
              </a:rPr>
              <a:t> </a:t>
            </a:r>
            <a:r>
              <a:rPr lang="en-US" altLang="zh-CN" sz="2800" dirty="0">
                <a:solidFill>
                  <a:schemeClr val="bg1"/>
                </a:solidFill>
              </a:rPr>
              <a:t>building</a:t>
            </a:r>
          </a:p>
          <a:p>
            <a:r>
              <a:rPr lang="en-US" altLang="zh-CN" sz="2800" dirty="0">
                <a:solidFill>
                  <a:schemeClr val="bg1"/>
                </a:solidFill>
              </a:rPr>
              <a:t>4.0</a:t>
            </a:r>
            <a:r>
              <a:rPr lang="zh-CN" altLang="en-US" sz="2800" dirty="0">
                <a:solidFill>
                  <a:schemeClr val="bg1"/>
                </a:solidFill>
              </a:rPr>
              <a:t> 机器学习的模型创建</a:t>
            </a:r>
            <a:endParaRPr lang="en-US" altLang="zh-CN" sz="2800" dirty="0">
              <a:solidFill>
                <a:schemeClr val="bg1"/>
              </a:solidFill>
            </a:endParaRPr>
          </a:p>
        </p:txBody>
      </p:sp>
      <p:sp>
        <p:nvSpPr>
          <p:cNvPr id="10" name="Rectangle 9">
            <a:extLst>
              <a:ext uri="{FF2B5EF4-FFF2-40B4-BE49-F238E27FC236}">
                <a16:creationId xmlns:a16="http://schemas.microsoft.com/office/drawing/2014/main" id="{5E9E1BD4-DDA2-DB42-9A6F-ED68807AE608}"/>
              </a:ext>
            </a:extLst>
          </p:cNvPr>
          <p:cNvSpPr/>
          <p:nvPr/>
        </p:nvSpPr>
        <p:spPr>
          <a:xfrm>
            <a:off x="4789795" y="1720840"/>
            <a:ext cx="6096000" cy="3416320"/>
          </a:xfrm>
          <a:prstGeom prst="rect">
            <a:avLst/>
          </a:prstGeom>
        </p:spPr>
        <p:txBody>
          <a:bodyPr>
            <a:spAutoFit/>
          </a:bodyPr>
          <a:lstStyle/>
          <a:p>
            <a:r>
              <a:rPr lang="en-US" altLang="zh-CN" dirty="0">
                <a:solidFill>
                  <a:schemeClr val="bg1"/>
                </a:solidFill>
              </a:rPr>
              <a:t>4.1 </a:t>
            </a:r>
            <a:r>
              <a:rPr lang="en-US" altLang="zh-CN" dirty="0" err="1">
                <a:solidFill>
                  <a:schemeClr val="bg1"/>
                </a:solidFill>
              </a:rPr>
              <a:t>Sklearn</a:t>
            </a:r>
            <a:r>
              <a:rPr lang="zh-CN" altLang="en-US" dirty="0">
                <a:solidFill>
                  <a:schemeClr val="bg1"/>
                </a:solidFill>
              </a:rPr>
              <a:t>的</a:t>
            </a:r>
            <a:r>
              <a:rPr lang="en-US" altLang="zh-CN" dirty="0" err="1">
                <a:solidFill>
                  <a:schemeClr val="bg1"/>
                </a:solidFill>
              </a:rPr>
              <a:t>countvicotizer</a:t>
            </a:r>
            <a:r>
              <a:rPr lang="en-US" altLang="zh-CN" dirty="0">
                <a:solidFill>
                  <a:schemeClr val="bg1"/>
                </a:solidFill>
              </a:rPr>
              <a:t> </a:t>
            </a:r>
            <a:r>
              <a:rPr lang="zh-CN" altLang="en-US" dirty="0">
                <a:solidFill>
                  <a:schemeClr val="bg1"/>
                </a:solidFill>
              </a:rPr>
              <a:t>和</a:t>
            </a:r>
            <a:r>
              <a:rPr lang="en-US" altLang="zh-CN" dirty="0" err="1">
                <a:solidFill>
                  <a:schemeClr val="bg1"/>
                </a:solidFill>
              </a:rPr>
              <a:t>TfidfTransformer</a:t>
            </a:r>
            <a:r>
              <a:rPr lang="zh-CN" altLang="en-US" dirty="0">
                <a:solidFill>
                  <a:schemeClr val="bg1"/>
                </a:solidFill>
              </a:rPr>
              <a:t>。</a:t>
            </a:r>
          </a:p>
          <a:p>
            <a:r>
              <a:rPr lang="en-US" altLang="zh-CN" dirty="0">
                <a:solidFill>
                  <a:schemeClr val="bg1"/>
                </a:solidFill>
              </a:rPr>
              <a:t>4.1 </a:t>
            </a:r>
            <a:r>
              <a:rPr lang="en-US" altLang="zh-CN" dirty="0" err="1">
                <a:solidFill>
                  <a:schemeClr val="bg1"/>
                </a:solidFill>
              </a:rPr>
              <a:t>Sklearns</a:t>
            </a:r>
            <a:r>
              <a:rPr lang="en-US" altLang="zh-CN" dirty="0">
                <a:solidFill>
                  <a:schemeClr val="bg1"/>
                </a:solidFill>
              </a:rPr>
              <a:t> </a:t>
            </a:r>
            <a:r>
              <a:rPr lang="en-US" altLang="zh-CN" dirty="0" err="1">
                <a:solidFill>
                  <a:schemeClr val="bg1"/>
                </a:solidFill>
              </a:rPr>
              <a:t>countvicotizer</a:t>
            </a:r>
            <a:r>
              <a:rPr lang="en-US" altLang="zh-CN" dirty="0">
                <a:solidFill>
                  <a:schemeClr val="bg1"/>
                </a:solidFill>
              </a:rPr>
              <a:t> and </a:t>
            </a:r>
            <a:r>
              <a:rPr lang="en-US" altLang="zh-CN" dirty="0" err="1">
                <a:solidFill>
                  <a:schemeClr val="bg1"/>
                </a:solidFill>
              </a:rPr>
              <a:t>Tfidf</a:t>
            </a:r>
            <a:r>
              <a:rPr lang="en-US" altLang="zh-CN" dirty="0">
                <a:solidFill>
                  <a:schemeClr val="bg1"/>
                </a:solidFill>
              </a:rPr>
              <a:t> Transformer.</a:t>
            </a:r>
          </a:p>
          <a:p>
            <a:endParaRPr lang="en-US" altLang="zh-CN" dirty="0">
              <a:solidFill>
                <a:schemeClr val="bg1"/>
              </a:solidFill>
            </a:endParaRPr>
          </a:p>
          <a:p>
            <a:r>
              <a:rPr lang="en-US" altLang="zh-CN" dirty="0">
                <a:solidFill>
                  <a:schemeClr val="bg1"/>
                </a:solidFill>
              </a:rPr>
              <a:t>4.2 </a:t>
            </a:r>
            <a:r>
              <a:rPr lang="zh-CN" altLang="en-US" dirty="0">
                <a:solidFill>
                  <a:schemeClr val="bg1"/>
                </a:solidFill>
              </a:rPr>
              <a:t>对于原有的标签进行二分类的模型建立以及多标签	的模型创建。</a:t>
            </a:r>
          </a:p>
          <a:p>
            <a:r>
              <a:rPr lang="en-US" altLang="zh-CN" dirty="0">
                <a:solidFill>
                  <a:schemeClr val="bg1"/>
                </a:solidFill>
              </a:rPr>
              <a:t>4.2 Two-class model building and multi-label model building for the original label.</a:t>
            </a:r>
          </a:p>
          <a:p>
            <a:endParaRPr lang="en-US" altLang="zh-CN" dirty="0">
              <a:solidFill>
                <a:schemeClr val="bg1"/>
              </a:solidFill>
            </a:endParaRPr>
          </a:p>
          <a:p>
            <a:r>
              <a:rPr lang="en-US" altLang="zh-CN" dirty="0">
                <a:solidFill>
                  <a:schemeClr val="bg1"/>
                </a:solidFill>
              </a:rPr>
              <a:t>4.3 </a:t>
            </a:r>
            <a:r>
              <a:rPr lang="zh-CN" altLang="en-US" dirty="0">
                <a:solidFill>
                  <a:schemeClr val="bg1"/>
                </a:solidFill>
              </a:rPr>
              <a:t>通过</a:t>
            </a:r>
            <a:r>
              <a:rPr lang="en-US" altLang="zh-CN" dirty="0">
                <a:solidFill>
                  <a:schemeClr val="bg1"/>
                </a:solidFill>
              </a:rPr>
              <a:t>accuracy score, confusion matrix </a:t>
            </a:r>
            <a:r>
              <a:rPr lang="zh-CN" altLang="en-US" dirty="0">
                <a:solidFill>
                  <a:schemeClr val="bg1"/>
                </a:solidFill>
              </a:rPr>
              <a:t>和 </a:t>
            </a:r>
            <a:r>
              <a:rPr lang="en-US" altLang="zh-CN" dirty="0">
                <a:solidFill>
                  <a:schemeClr val="bg1"/>
                </a:solidFill>
              </a:rPr>
              <a:t>classification 	report</a:t>
            </a:r>
            <a:r>
              <a:rPr lang="zh-CN" altLang="en-US" dirty="0">
                <a:solidFill>
                  <a:schemeClr val="bg1"/>
                </a:solidFill>
              </a:rPr>
              <a:t>对于机器学习的不同算法进行分析</a:t>
            </a:r>
          </a:p>
          <a:p>
            <a:r>
              <a:rPr lang="en-US" altLang="zh-CN" dirty="0">
                <a:solidFill>
                  <a:schemeClr val="bg1"/>
                </a:solidFill>
              </a:rPr>
              <a:t>4.3 Analysis of different machine learning algorithms through accuracy score, confusion matrix and classification Report</a:t>
            </a:r>
          </a:p>
        </p:txBody>
      </p:sp>
    </p:spTree>
    <p:extLst>
      <p:ext uri="{BB962C8B-B14F-4D97-AF65-F5344CB8AC3E}">
        <p14:creationId xmlns:p14="http://schemas.microsoft.com/office/powerpoint/2010/main" val="43560473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1738247"/>
            <a:ext cx="4637245" cy="2192189"/>
          </a:xfrm>
        </p:spPr>
        <p:txBody>
          <a:bodyPr>
            <a:normAutofit fontScale="90000"/>
          </a:bodyPr>
          <a:lstStyle/>
          <a:p>
            <a:r>
              <a:rPr lang="en-US" altLang="zh-CN" sz="3200" dirty="0">
                <a:solidFill>
                  <a:schemeClr val="tx1"/>
                </a:solidFill>
              </a:rPr>
              <a:t>4.0</a:t>
            </a:r>
            <a:r>
              <a:rPr lang="zh-CN" altLang="en-US" sz="3200" dirty="0">
                <a:solidFill>
                  <a:schemeClr val="tx1"/>
                </a:solidFill>
              </a:rPr>
              <a:t>  </a:t>
            </a:r>
            <a:r>
              <a:rPr lang="en-US" altLang="zh-CN" sz="3200" dirty="0">
                <a:solidFill>
                  <a:schemeClr val="tx1"/>
                </a:solidFill>
              </a:rPr>
              <a:t>machine learning</a:t>
            </a:r>
            <a:r>
              <a:rPr lang="zh-CN" altLang="en-US" sz="3200" dirty="0">
                <a:solidFill>
                  <a:schemeClr val="tx1"/>
                </a:solidFill>
              </a:rPr>
              <a:t> </a:t>
            </a:r>
            <a:r>
              <a:rPr lang="en-US" altLang="zh-CN" sz="3200" dirty="0">
                <a:solidFill>
                  <a:schemeClr val="tx1"/>
                </a:solidFill>
              </a:rPr>
              <a:t>model</a:t>
            </a:r>
            <a:r>
              <a:rPr lang="zh-CN" altLang="en-US" sz="3200" dirty="0">
                <a:solidFill>
                  <a:schemeClr val="tx1"/>
                </a:solidFill>
              </a:rPr>
              <a:t> </a:t>
            </a:r>
            <a:r>
              <a:rPr lang="en-US" altLang="zh-CN" sz="3200" dirty="0">
                <a:solidFill>
                  <a:schemeClr val="tx1"/>
                </a:solidFill>
              </a:rPr>
              <a:t>building</a:t>
            </a:r>
            <a:br>
              <a:rPr lang="en-US" altLang="zh-CN" sz="3200" dirty="0">
                <a:solidFill>
                  <a:schemeClr val="tx1"/>
                </a:solidFill>
              </a:rPr>
            </a:br>
            <a:r>
              <a:rPr lang="en-US" altLang="zh-CN" sz="3200" dirty="0">
                <a:solidFill>
                  <a:schemeClr val="tx1"/>
                </a:solidFill>
              </a:rPr>
              <a:t>4.0</a:t>
            </a:r>
            <a:r>
              <a:rPr lang="zh-CN" altLang="en-US" sz="3200" dirty="0">
                <a:solidFill>
                  <a:schemeClr val="tx1"/>
                </a:solidFill>
              </a:rPr>
              <a:t> 机器学习的模型创建</a:t>
            </a:r>
            <a:endParaRPr lang="en-US" altLang="zh-CN" sz="3200" dirty="0">
              <a:solidFill>
                <a:schemeClr val="tx1"/>
              </a:solidFill>
            </a:endParaRPr>
          </a:p>
        </p:txBody>
      </p:sp>
      <p:sp>
        <p:nvSpPr>
          <p:cNvPr id="9" name="Rectangle 8">
            <a:extLst>
              <a:ext uri="{FF2B5EF4-FFF2-40B4-BE49-F238E27FC236}">
                <a16:creationId xmlns:a16="http://schemas.microsoft.com/office/drawing/2014/main" id="{4F582C7A-3560-A442-896F-3A6807235904}"/>
              </a:ext>
            </a:extLst>
          </p:cNvPr>
          <p:cNvSpPr/>
          <p:nvPr/>
        </p:nvSpPr>
        <p:spPr>
          <a:xfrm>
            <a:off x="5091391" y="6195027"/>
            <a:ext cx="6400363" cy="523220"/>
          </a:xfrm>
          <a:prstGeom prst="rect">
            <a:avLst/>
          </a:prstGeom>
        </p:spPr>
        <p:txBody>
          <a:bodyPr wrap="square">
            <a:spAutoFit/>
          </a:bodyPr>
          <a:lstStyle/>
          <a:p>
            <a:r>
              <a:rPr lang="en-US" sz="1400" dirty="0">
                <a:hlinkClick r:id="rId3"/>
              </a:rPr>
              <a:t>https://github.com/axiom-technology-group/project_jes/tree/master/proejct1(6.17)/1.2%20tokenization%20and%20NLP</a:t>
            </a:r>
            <a:endParaRPr lang="en-US" sz="1400" dirty="0"/>
          </a:p>
        </p:txBody>
      </p:sp>
      <p:sp>
        <p:nvSpPr>
          <p:cNvPr id="8" name="Folded Corner 7">
            <a:extLst>
              <a:ext uri="{FF2B5EF4-FFF2-40B4-BE49-F238E27FC236}">
                <a16:creationId xmlns:a16="http://schemas.microsoft.com/office/drawing/2014/main" id="{49CCA54F-5DAD-354A-895A-591BD1792572}"/>
              </a:ext>
            </a:extLst>
          </p:cNvPr>
          <p:cNvSpPr/>
          <p:nvPr/>
        </p:nvSpPr>
        <p:spPr>
          <a:xfrm>
            <a:off x="5170020" y="865632"/>
            <a:ext cx="1255776" cy="1267968"/>
          </a:xfrm>
          <a:prstGeom prst="foldedCorner">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原始数据和标签</a:t>
            </a:r>
            <a:endParaRPr lang="en-US" dirty="0"/>
          </a:p>
        </p:txBody>
      </p:sp>
      <p:sp>
        <p:nvSpPr>
          <p:cNvPr id="10" name="Rectangle 9">
            <a:extLst>
              <a:ext uri="{FF2B5EF4-FFF2-40B4-BE49-F238E27FC236}">
                <a16:creationId xmlns:a16="http://schemas.microsoft.com/office/drawing/2014/main" id="{EE2C68FC-2D6E-EA4E-B5B2-E501DD1C5DF6}"/>
              </a:ext>
            </a:extLst>
          </p:cNvPr>
          <p:cNvSpPr/>
          <p:nvPr/>
        </p:nvSpPr>
        <p:spPr>
          <a:xfrm>
            <a:off x="7934643" y="1037079"/>
            <a:ext cx="1814111" cy="329093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4" action="ppaction://hlinksldjump"/>
              </a:rPr>
              <a:t>Lemmatization</a:t>
            </a:r>
            <a:endParaRPr lang="en-US" dirty="0"/>
          </a:p>
          <a:p>
            <a:pPr algn="ctr"/>
            <a:r>
              <a:rPr lang="en-US" dirty="0">
                <a:hlinkClick r:id="rId5" action="ppaction://hlinksldjump"/>
              </a:rPr>
              <a:t>Count vectorizer</a:t>
            </a:r>
            <a:endParaRPr lang="en-US" dirty="0"/>
          </a:p>
          <a:p>
            <a:pPr algn="ctr"/>
            <a:r>
              <a:rPr lang="en-US" dirty="0">
                <a:hlinkClick r:id="rId6" action="ppaction://hlinksldjump"/>
              </a:rPr>
              <a:t>Tfidf</a:t>
            </a:r>
            <a:r>
              <a:rPr lang="en-US" altLang="zh-CN" dirty="0">
                <a:hlinkClick r:id="rId6" action="ppaction://hlinksldjump"/>
              </a:rPr>
              <a:t>transformer</a:t>
            </a:r>
            <a:endParaRPr lang="en-US" altLang="zh-CN" dirty="0"/>
          </a:p>
          <a:p>
            <a:pPr algn="ctr"/>
            <a:r>
              <a:rPr lang="en-US" altLang="zh-CN" dirty="0"/>
              <a:t>(</a:t>
            </a:r>
            <a:r>
              <a:rPr lang="en-US" altLang="zh-CN" dirty="0">
                <a:hlinkClick r:id="rId7" action="ppaction://hlinksldjump"/>
              </a:rPr>
              <a:t>bag</a:t>
            </a:r>
            <a:r>
              <a:rPr lang="zh-CN" altLang="en-US" dirty="0">
                <a:hlinkClick r:id="rId7" action="ppaction://hlinksldjump"/>
              </a:rPr>
              <a:t> </a:t>
            </a:r>
            <a:r>
              <a:rPr lang="en-US" altLang="zh-CN" dirty="0">
                <a:hlinkClick r:id="rId7" action="ppaction://hlinksldjump"/>
              </a:rPr>
              <a:t>of</a:t>
            </a:r>
            <a:r>
              <a:rPr lang="zh-CN" altLang="en-US" dirty="0">
                <a:hlinkClick r:id="rId7" action="ppaction://hlinksldjump"/>
              </a:rPr>
              <a:t> </a:t>
            </a:r>
            <a:r>
              <a:rPr lang="en-US" altLang="zh-CN" dirty="0">
                <a:hlinkClick r:id="rId7" action="ppaction://hlinksldjump"/>
              </a:rPr>
              <a:t>words</a:t>
            </a:r>
            <a:r>
              <a:rPr lang="en-US" altLang="zh-CN" dirty="0"/>
              <a:t>)</a:t>
            </a:r>
          </a:p>
          <a:p>
            <a:pPr algn="ctr"/>
            <a:r>
              <a:rPr lang="en-US" altLang="zh-CN" dirty="0"/>
              <a:t>Algorithms</a:t>
            </a:r>
          </a:p>
          <a:p>
            <a:pPr algn="ctr"/>
            <a:r>
              <a:rPr lang="en-US" altLang="zh-CN" dirty="0"/>
              <a:t>(</a:t>
            </a:r>
            <a:r>
              <a:rPr lang="en-US" altLang="zh-CN" dirty="0">
                <a:hlinkClick r:id="rId8"/>
              </a:rPr>
              <a:t>random</a:t>
            </a:r>
            <a:r>
              <a:rPr lang="zh-CN" altLang="en-US" dirty="0">
                <a:hlinkClick r:id="rId8"/>
              </a:rPr>
              <a:t> </a:t>
            </a:r>
            <a:r>
              <a:rPr lang="en-US" altLang="zh-CN" dirty="0">
                <a:hlinkClick r:id="rId8"/>
              </a:rPr>
              <a:t>forest</a:t>
            </a:r>
            <a:r>
              <a:rPr lang="en-US" altLang="zh-CN" dirty="0"/>
              <a:t>,</a:t>
            </a:r>
          </a:p>
          <a:p>
            <a:pPr algn="ctr"/>
            <a:r>
              <a:rPr lang="en-US" altLang="zh-CN" dirty="0">
                <a:hlinkClick r:id="rId9"/>
              </a:rPr>
              <a:t>MultinomialNB</a:t>
            </a:r>
            <a:r>
              <a:rPr lang="en-US" altLang="zh-CN" dirty="0"/>
              <a:t>,</a:t>
            </a:r>
          </a:p>
          <a:p>
            <a:pPr algn="ctr"/>
            <a:r>
              <a:rPr lang="en-US" altLang="zh-CN" dirty="0">
                <a:hlinkClick r:id="rId10" action="ppaction://hlinksldjump"/>
              </a:rPr>
              <a:t>Logistic</a:t>
            </a:r>
            <a:r>
              <a:rPr lang="zh-CN" altLang="en-US" dirty="0">
                <a:hlinkClick r:id="rId10" action="ppaction://hlinksldjump"/>
              </a:rPr>
              <a:t> </a:t>
            </a:r>
            <a:r>
              <a:rPr lang="en-US" altLang="zh-CN" dirty="0">
                <a:hlinkClick r:id="rId10" action="ppaction://hlinksldjump"/>
              </a:rPr>
              <a:t>regression</a:t>
            </a:r>
            <a:r>
              <a:rPr lang="en-US" altLang="zh-CN" dirty="0"/>
              <a:t>,</a:t>
            </a:r>
            <a:r>
              <a:rPr lang="en-US" altLang="zh-CN" dirty="0">
                <a:hlinkClick r:id="rId11"/>
              </a:rPr>
              <a:t>SVM</a:t>
            </a:r>
            <a:r>
              <a:rPr lang="en-US" altLang="zh-CN" dirty="0"/>
              <a:t>.)</a:t>
            </a:r>
          </a:p>
          <a:p>
            <a:pPr algn="ctr"/>
            <a:endParaRPr lang="en-US" altLang="zh-CN" dirty="0"/>
          </a:p>
          <a:p>
            <a:pPr algn="ctr"/>
            <a:endParaRPr lang="en-US" altLang="zh-CN" dirty="0"/>
          </a:p>
          <a:p>
            <a:pPr algn="ctr"/>
            <a:endParaRPr lang="en-US" dirty="0"/>
          </a:p>
        </p:txBody>
      </p:sp>
      <p:cxnSp>
        <p:nvCxnSpPr>
          <p:cNvPr id="12" name="Straight Arrow Connector 11">
            <a:extLst>
              <a:ext uri="{FF2B5EF4-FFF2-40B4-BE49-F238E27FC236}">
                <a16:creationId xmlns:a16="http://schemas.microsoft.com/office/drawing/2014/main" id="{3DE16DC4-C8F2-B147-8E50-D61D1EEA590D}"/>
              </a:ext>
            </a:extLst>
          </p:cNvPr>
          <p:cNvCxnSpPr>
            <a:cxnSpLocks/>
          </p:cNvCxnSpPr>
          <p:nvPr/>
        </p:nvCxnSpPr>
        <p:spPr>
          <a:xfrm>
            <a:off x="6632448" y="1499616"/>
            <a:ext cx="1185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728894D-F729-D641-B0A1-CB9A375CFABF}"/>
              </a:ext>
            </a:extLst>
          </p:cNvPr>
          <p:cNvSpPr txBox="1"/>
          <p:nvPr/>
        </p:nvSpPr>
        <p:spPr>
          <a:xfrm>
            <a:off x="6611164" y="884348"/>
            <a:ext cx="1424153" cy="738664"/>
          </a:xfrm>
          <a:prstGeom prst="rect">
            <a:avLst/>
          </a:prstGeom>
          <a:noFill/>
        </p:spPr>
        <p:txBody>
          <a:bodyPr wrap="square" rtlCol="0">
            <a:spAutoFit/>
          </a:bodyPr>
          <a:lstStyle/>
          <a:p>
            <a:r>
              <a:rPr lang="zh-CN" altLang="en-US" sz="1200" dirty="0"/>
              <a:t>训练数据和</a:t>
            </a:r>
            <a:endParaRPr lang="en-US" altLang="zh-CN" sz="1200" dirty="0"/>
          </a:p>
          <a:p>
            <a:r>
              <a:rPr lang="zh-CN" altLang="en-US" sz="1200" dirty="0"/>
              <a:t>检验数据分离</a:t>
            </a:r>
            <a:endParaRPr lang="en-US" altLang="zh-CN" sz="1200" dirty="0"/>
          </a:p>
          <a:p>
            <a:endParaRPr lang="en-US" dirty="0"/>
          </a:p>
        </p:txBody>
      </p:sp>
      <p:sp>
        <p:nvSpPr>
          <p:cNvPr id="14" name="TextBox 13">
            <a:extLst>
              <a:ext uri="{FF2B5EF4-FFF2-40B4-BE49-F238E27FC236}">
                <a16:creationId xmlns:a16="http://schemas.microsoft.com/office/drawing/2014/main" id="{75AC8C54-91C4-354C-AC2D-2DF89F1F3E17}"/>
              </a:ext>
            </a:extLst>
          </p:cNvPr>
          <p:cNvSpPr txBox="1"/>
          <p:nvPr/>
        </p:nvSpPr>
        <p:spPr>
          <a:xfrm>
            <a:off x="6486755" y="1631942"/>
            <a:ext cx="1330814" cy="276999"/>
          </a:xfrm>
          <a:prstGeom prst="rect">
            <a:avLst/>
          </a:prstGeom>
          <a:noFill/>
        </p:spPr>
        <p:txBody>
          <a:bodyPr wrap="none" rtlCol="0">
            <a:spAutoFit/>
          </a:bodyPr>
          <a:lstStyle/>
          <a:p>
            <a:r>
              <a:rPr lang="en-US" sz="1200" dirty="0"/>
              <a:t>Y</a:t>
            </a:r>
            <a:r>
              <a:rPr lang="zh-CN" altLang="en-US" sz="1200" dirty="0"/>
              <a:t> </a:t>
            </a:r>
            <a:r>
              <a:rPr lang="en-US" altLang="zh-CN" sz="1200" dirty="0"/>
              <a:t>=</a:t>
            </a:r>
            <a:r>
              <a:rPr lang="zh-CN" altLang="en-US" sz="1200" dirty="0"/>
              <a:t> 相关标签信息</a:t>
            </a:r>
            <a:endParaRPr lang="en-US" sz="1200" dirty="0"/>
          </a:p>
        </p:txBody>
      </p:sp>
      <p:sp>
        <p:nvSpPr>
          <p:cNvPr id="15" name="TextBox 14">
            <a:extLst>
              <a:ext uri="{FF2B5EF4-FFF2-40B4-BE49-F238E27FC236}">
                <a16:creationId xmlns:a16="http://schemas.microsoft.com/office/drawing/2014/main" id="{2023A2CA-CD44-5946-9CA0-16F417B4F856}"/>
              </a:ext>
            </a:extLst>
          </p:cNvPr>
          <p:cNvSpPr txBox="1"/>
          <p:nvPr/>
        </p:nvSpPr>
        <p:spPr>
          <a:xfrm>
            <a:off x="6486755" y="1917871"/>
            <a:ext cx="1335622" cy="276999"/>
          </a:xfrm>
          <a:prstGeom prst="rect">
            <a:avLst/>
          </a:prstGeom>
          <a:noFill/>
        </p:spPr>
        <p:txBody>
          <a:bodyPr wrap="none" rtlCol="0">
            <a:spAutoFit/>
          </a:bodyPr>
          <a:lstStyle/>
          <a:p>
            <a:r>
              <a:rPr lang="en-US" sz="1200" dirty="0"/>
              <a:t>X</a:t>
            </a:r>
            <a:r>
              <a:rPr lang="zh-CN" altLang="en-US" sz="1200" dirty="0"/>
              <a:t> </a:t>
            </a:r>
            <a:r>
              <a:rPr lang="en-US" altLang="zh-CN" sz="1200" dirty="0"/>
              <a:t>=</a:t>
            </a:r>
            <a:r>
              <a:rPr lang="zh-CN" altLang="en-US" sz="1200" dirty="0"/>
              <a:t> 文章相应内容</a:t>
            </a:r>
            <a:endParaRPr lang="en-US" sz="1200" dirty="0"/>
          </a:p>
        </p:txBody>
      </p:sp>
      <p:sp>
        <p:nvSpPr>
          <p:cNvPr id="17" name="TextBox 16">
            <a:extLst>
              <a:ext uri="{FF2B5EF4-FFF2-40B4-BE49-F238E27FC236}">
                <a16:creationId xmlns:a16="http://schemas.microsoft.com/office/drawing/2014/main" id="{EE0FFBEB-E9D4-FB4E-A39F-E29CBB7206A3}"/>
              </a:ext>
            </a:extLst>
          </p:cNvPr>
          <p:cNvSpPr txBox="1"/>
          <p:nvPr/>
        </p:nvSpPr>
        <p:spPr>
          <a:xfrm>
            <a:off x="8363712" y="585216"/>
            <a:ext cx="824265" cy="369332"/>
          </a:xfrm>
          <a:prstGeom prst="rect">
            <a:avLst/>
          </a:prstGeom>
          <a:noFill/>
        </p:spPr>
        <p:txBody>
          <a:bodyPr wrap="none" rtlCol="0">
            <a:spAutoFit/>
          </a:bodyPr>
          <a:lstStyle/>
          <a:p>
            <a:r>
              <a:rPr lang="en-US" altLang="zh-CN" dirty="0" err="1"/>
              <a:t>pipline</a:t>
            </a:r>
            <a:endParaRPr lang="en-US" dirty="0"/>
          </a:p>
        </p:txBody>
      </p:sp>
      <p:cxnSp>
        <p:nvCxnSpPr>
          <p:cNvPr id="19" name="Straight Arrow Connector 18">
            <a:extLst>
              <a:ext uri="{FF2B5EF4-FFF2-40B4-BE49-F238E27FC236}">
                <a16:creationId xmlns:a16="http://schemas.microsoft.com/office/drawing/2014/main" id="{5608E585-530E-9D45-9F1B-8C14317E23A3}"/>
              </a:ext>
            </a:extLst>
          </p:cNvPr>
          <p:cNvCxnSpPr/>
          <p:nvPr/>
        </p:nvCxnSpPr>
        <p:spPr>
          <a:xfrm>
            <a:off x="9899904" y="1917871"/>
            <a:ext cx="731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C4B8332-94B1-3144-BFB4-CD4780A0D31B}"/>
              </a:ext>
            </a:extLst>
          </p:cNvPr>
          <p:cNvSpPr/>
          <p:nvPr/>
        </p:nvSpPr>
        <p:spPr>
          <a:xfrm>
            <a:off x="10777729" y="1072896"/>
            <a:ext cx="1158240" cy="163372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相关模型</a:t>
            </a:r>
            <a:endParaRPr lang="en-US" dirty="0"/>
          </a:p>
        </p:txBody>
      </p:sp>
      <p:sp>
        <p:nvSpPr>
          <p:cNvPr id="21" name="TextBox 20">
            <a:extLst>
              <a:ext uri="{FF2B5EF4-FFF2-40B4-BE49-F238E27FC236}">
                <a16:creationId xmlns:a16="http://schemas.microsoft.com/office/drawing/2014/main" id="{DBB3826F-989F-7945-A36E-B5E4E123AD72}"/>
              </a:ext>
            </a:extLst>
          </p:cNvPr>
          <p:cNvSpPr txBox="1"/>
          <p:nvPr/>
        </p:nvSpPr>
        <p:spPr>
          <a:xfrm>
            <a:off x="10456812" y="3768961"/>
            <a:ext cx="1620957" cy="307777"/>
          </a:xfrm>
          <a:prstGeom prst="rect">
            <a:avLst/>
          </a:prstGeom>
          <a:noFill/>
        </p:spPr>
        <p:txBody>
          <a:bodyPr wrap="none" rtlCol="0">
            <a:spAutoFit/>
          </a:bodyPr>
          <a:lstStyle/>
          <a:p>
            <a:r>
              <a:rPr lang="zh-CN" altLang="en-US" sz="1400" dirty="0"/>
              <a:t>检验数据进行检验</a:t>
            </a:r>
            <a:endParaRPr lang="en-US" sz="1400" dirty="0"/>
          </a:p>
        </p:txBody>
      </p:sp>
      <p:cxnSp>
        <p:nvCxnSpPr>
          <p:cNvPr id="23" name="Straight Arrow Connector 22">
            <a:extLst>
              <a:ext uri="{FF2B5EF4-FFF2-40B4-BE49-F238E27FC236}">
                <a16:creationId xmlns:a16="http://schemas.microsoft.com/office/drawing/2014/main" id="{72E31BC5-86FA-0344-A034-57E1636427AE}"/>
              </a:ext>
            </a:extLst>
          </p:cNvPr>
          <p:cNvCxnSpPr/>
          <p:nvPr/>
        </p:nvCxnSpPr>
        <p:spPr>
          <a:xfrm>
            <a:off x="11267291" y="2840736"/>
            <a:ext cx="0" cy="88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F9B049-387A-7A42-BF7A-E14567F5EE87}"/>
              </a:ext>
            </a:extLst>
          </p:cNvPr>
          <p:cNvCxnSpPr/>
          <p:nvPr/>
        </p:nvCxnSpPr>
        <p:spPr>
          <a:xfrm>
            <a:off x="11267290" y="4206240"/>
            <a:ext cx="0" cy="694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A6B90B9-EAF1-A042-8B0D-3BE52F068838}"/>
              </a:ext>
            </a:extLst>
          </p:cNvPr>
          <p:cNvSpPr txBox="1"/>
          <p:nvPr/>
        </p:nvSpPr>
        <p:spPr>
          <a:xfrm>
            <a:off x="8530593" y="5030686"/>
            <a:ext cx="3698064" cy="461665"/>
          </a:xfrm>
          <a:prstGeom prst="rect">
            <a:avLst/>
          </a:prstGeom>
          <a:noFill/>
        </p:spPr>
        <p:txBody>
          <a:bodyPr wrap="none" rtlCol="0">
            <a:spAutoFit/>
          </a:bodyPr>
          <a:lstStyle/>
          <a:p>
            <a:r>
              <a:rPr lang="zh-CN" altLang="en-US" sz="1200" dirty="0"/>
              <a:t>相对应的结果</a:t>
            </a:r>
            <a:endParaRPr lang="en-US" altLang="zh-CN" sz="1200" dirty="0"/>
          </a:p>
          <a:p>
            <a:r>
              <a:rPr lang="en-US" altLang="zh-CN" sz="1200" dirty="0"/>
              <a:t>Classification</a:t>
            </a:r>
            <a:r>
              <a:rPr lang="zh-CN" altLang="en-US" sz="1200" dirty="0"/>
              <a:t> </a:t>
            </a:r>
            <a:r>
              <a:rPr lang="en-US" altLang="zh-CN" sz="1200" dirty="0"/>
              <a:t>report</a:t>
            </a:r>
            <a:r>
              <a:rPr lang="zh-CN" altLang="en-US" sz="1200" dirty="0"/>
              <a:t>，</a:t>
            </a:r>
            <a:r>
              <a:rPr lang="en-US" altLang="zh-CN" sz="1200" dirty="0"/>
              <a:t>accuracy</a:t>
            </a:r>
            <a:r>
              <a:rPr lang="zh-CN" altLang="en-US" sz="1200" dirty="0"/>
              <a:t> </a:t>
            </a:r>
            <a:r>
              <a:rPr lang="en-US" altLang="zh-CN" sz="1200" dirty="0"/>
              <a:t>score</a:t>
            </a:r>
            <a:r>
              <a:rPr lang="zh-CN" altLang="en-US" sz="1200" dirty="0"/>
              <a:t>，</a:t>
            </a:r>
            <a:r>
              <a:rPr lang="en-US" altLang="zh-CN" sz="1200" dirty="0"/>
              <a:t>confusion</a:t>
            </a:r>
            <a:r>
              <a:rPr lang="zh-CN" altLang="en-US" sz="1200" dirty="0"/>
              <a:t> </a:t>
            </a:r>
            <a:r>
              <a:rPr lang="en-US" altLang="zh-CN" sz="1200" dirty="0"/>
              <a:t>matrix</a:t>
            </a:r>
            <a:endParaRPr lang="en-US" sz="1200" dirty="0"/>
          </a:p>
        </p:txBody>
      </p:sp>
      <p:sp>
        <p:nvSpPr>
          <p:cNvPr id="29" name="TextBox 28">
            <a:extLst>
              <a:ext uri="{FF2B5EF4-FFF2-40B4-BE49-F238E27FC236}">
                <a16:creationId xmlns:a16="http://schemas.microsoft.com/office/drawing/2014/main" id="{76D3FC2E-5701-124A-9C30-970550E11065}"/>
              </a:ext>
            </a:extLst>
          </p:cNvPr>
          <p:cNvSpPr txBox="1"/>
          <p:nvPr/>
        </p:nvSpPr>
        <p:spPr>
          <a:xfrm>
            <a:off x="9753599" y="1461248"/>
            <a:ext cx="1107996" cy="276999"/>
          </a:xfrm>
          <a:prstGeom prst="rect">
            <a:avLst/>
          </a:prstGeom>
          <a:noFill/>
        </p:spPr>
        <p:txBody>
          <a:bodyPr wrap="none" rtlCol="0">
            <a:spAutoFit/>
          </a:bodyPr>
          <a:lstStyle/>
          <a:p>
            <a:r>
              <a:rPr lang="zh-CN" altLang="en-US" sz="1200" dirty="0"/>
              <a:t>放入训练数据</a:t>
            </a:r>
            <a:endParaRPr lang="en-US" sz="1200" dirty="0"/>
          </a:p>
        </p:txBody>
      </p:sp>
    </p:spTree>
    <p:extLst>
      <p:ext uri="{BB962C8B-B14F-4D97-AF65-F5344CB8AC3E}">
        <p14:creationId xmlns:p14="http://schemas.microsoft.com/office/powerpoint/2010/main" val="652614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tx1">
              <a:lumMod val="85000"/>
            </a:schemeClr>
          </a:fgClr>
          <a:bgClr>
            <a:schemeClr val="tx1">
              <a:lumMod val="95000"/>
            </a:schemeClr>
          </a:bgClr>
        </a:patt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512069" y="1200152"/>
            <a:ext cx="3543820" cy="4457696"/>
          </a:xfrm>
        </p:spPr>
        <p:txBody>
          <a:bodyPr anchor="ctr">
            <a:normAutofit/>
          </a:bodyPr>
          <a:lstStyle/>
          <a:p>
            <a:r>
              <a:rPr lang="en-US" altLang="zh-CN" sz="2800" dirty="0">
                <a:solidFill>
                  <a:schemeClr val="bg1"/>
                </a:solidFill>
              </a:rPr>
              <a:t>5.0   Data annotation and exploration with the machine learning model</a:t>
            </a:r>
          </a:p>
          <a:p>
            <a:r>
              <a:rPr lang="en-US" altLang="zh-CN" sz="2800" dirty="0">
                <a:solidFill>
                  <a:schemeClr val="bg1"/>
                </a:solidFill>
              </a:rPr>
              <a:t>5.0</a:t>
            </a:r>
            <a:r>
              <a:rPr lang="zh-CN" altLang="en-US" sz="2800" dirty="0">
                <a:solidFill>
                  <a:schemeClr val="bg1"/>
                </a:solidFill>
              </a:rPr>
              <a:t>机器学习模型的数据注释和探索</a:t>
            </a:r>
            <a:endParaRPr lang="en-US" altLang="zh-CN" sz="2800" dirty="0">
              <a:solidFill>
                <a:schemeClr val="bg1"/>
              </a:solidFill>
            </a:endParaRPr>
          </a:p>
        </p:txBody>
      </p:sp>
      <p:sp>
        <p:nvSpPr>
          <p:cNvPr id="10" name="Rectangle 9">
            <a:extLst>
              <a:ext uri="{FF2B5EF4-FFF2-40B4-BE49-F238E27FC236}">
                <a16:creationId xmlns:a16="http://schemas.microsoft.com/office/drawing/2014/main" id="{61D8EC51-6CFD-A442-A2DD-CC9AA1867BDC}"/>
              </a:ext>
            </a:extLst>
          </p:cNvPr>
          <p:cNvSpPr/>
          <p:nvPr/>
        </p:nvSpPr>
        <p:spPr>
          <a:xfrm>
            <a:off x="4774469" y="1200152"/>
            <a:ext cx="6096000" cy="4801314"/>
          </a:xfrm>
          <a:prstGeom prst="rect">
            <a:avLst/>
          </a:prstGeom>
        </p:spPr>
        <p:txBody>
          <a:bodyPr>
            <a:spAutoFit/>
          </a:bodyPr>
          <a:lstStyle/>
          <a:p>
            <a:r>
              <a:rPr lang="en-US" altLang="zh-CN" dirty="0">
                <a:solidFill>
                  <a:schemeClr val="bg1"/>
                </a:solidFill>
              </a:rPr>
              <a:t>5.1 </a:t>
            </a:r>
            <a:r>
              <a:rPr lang="zh-CN" altLang="en-US" dirty="0">
                <a:solidFill>
                  <a:schemeClr val="bg1"/>
                </a:solidFill>
              </a:rPr>
              <a:t>根据文章的关键词频对于原始数据进行初分析。</a:t>
            </a:r>
          </a:p>
          <a:p>
            <a:r>
              <a:rPr lang="en-US" altLang="zh-CN" dirty="0">
                <a:solidFill>
                  <a:schemeClr val="bg1"/>
                </a:solidFill>
              </a:rPr>
              <a:t>5.1 According to the keyword frequency of the article, the original data are analyzed.</a:t>
            </a:r>
          </a:p>
          <a:p>
            <a:endParaRPr lang="en-US" altLang="zh-CN" dirty="0">
              <a:solidFill>
                <a:schemeClr val="bg1"/>
              </a:solidFill>
            </a:endParaRPr>
          </a:p>
          <a:p>
            <a:r>
              <a:rPr lang="en-US" altLang="zh-CN" dirty="0">
                <a:solidFill>
                  <a:schemeClr val="bg1"/>
                </a:solidFill>
              </a:rPr>
              <a:t>5.2 </a:t>
            </a:r>
            <a:r>
              <a:rPr lang="zh-CN" altLang="en-US" dirty="0">
                <a:solidFill>
                  <a:schemeClr val="bg1"/>
                </a:solidFill>
              </a:rPr>
              <a:t>对于文章进行多维的标注。</a:t>
            </a:r>
          </a:p>
          <a:p>
            <a:r>
              <a:rPr lang="en-US" altLang="zh-CN" dirty="0">
                <a:solidFill>
                  <a:schemeClr val="bg1"/>
                </a:solidFill>
              </a:rPr>
              <a:t>5.2 Multidimensional tagging of articles.</a:t>
            </a:r>
          </a:p>
          <a:p>
            <a:endParaRPr lang="en-US" altLang="zh-CN" dirty="0">
              <a:solidFill>
                <a:schemeClr val="bg1"/>
              </a:solidFill>
            </a:endParaRPr>
          </a:p>
          <a:p>
            <a:r>
              <a:rPr lang="en-US" altLang="zh-CN" dirty="0">
                <a:solidFill>
                  <a:schemeClr val="bg1"/>
                </a:solidFill>
              </a:rPr>
              <a:t>5.3 </a:t>
            </a:r>
            <a:r>
              <a:rPr lang="zh-CN" altLang="en-US" dirty="0">
                <a:solidFill>
                  <a:schemeClr val="bg1"/>
                </a:solidFill>
              </a:rPr>
              <a:t>根据样本数据进行多标签以及二分类。</a:t>
            </a:r>
          </a:p>
          <a:p>
            <a:r>
              <a:rPr lang="en-US" altLang="zh-CN" dirty="0">
                <a:solidFill>
                  <a:schemeClr val="bg1"/>
                </a:solidFill>
              </a:rPr>
              <a:t>5.3 According to the sample data, multi-label and two-classification are carried out.</a:t>
            </a:r>
          </a:p>
          <a:p>
            <a:endParaRPr lang="en-US" altLang="zh-CN" dirty="0">
              <a:solidFill>
                <a:schemeClr val="bg1"/>
              </a:solidFill>
            </a:endParaRPr>
          </a:p>
          <a:p>
            <a:r>
              <a:rPr lang="en-US" altLang="zh-CN" dirty="0">
                <a:solidFill>
                  <a:schemeClr val="bg1"/>
                </a:solidFill>
              </a:rPr>
              <a:t>5.4 </a:t>
            </a:r>
            <a:r>
              <a:rPr lang="zh-CN" altLang="en-US" dirty="0">
                <a:solidFill>
                  <a:schemeClr val="bg1"/>
                </a:solidFill>
              </a:rPr>
              <a:t>运用原始新闻数据进行交叉验证。</a:t>
            </a:r>
          </a:p>
          <a:p>
            <a:r>
              <a:rPr lang="en-US" altLang="zh-CN" dirty="0">
                <a:solidFill>
                  <a:schemeClr val="bg1"/>
                </a:solidFill>
              </a:rPr>
              <a:t>5.4 Cross-validation using original news data.</a:t>
            </a:r>
          </a:p>
          <a:p>
            <a:endParaRPr lang="en-US" altLang="zh-CN" dirty="0">
              <a:solidFill>
                <a:schemeClr val="bg1"/>
              </a:solidFill>
            </a:endParaRPr>
          </a:p>
          <a:p>
            <a:r>
              <a:rPr lang="en-US" altLang="zh-CN" dirty="0">
                <a:solidFill>
                  <a:schemeClr val="bg1"/>
                </a:solidFill>
              </a:rPr>
              <a:t>5.5 </a:t>
            </a:r>
            <a:r>
              <a:rPr lang="zh-CN" altLang="en-US" dirty="0">
                <a:solidFill>
                  <a:schemeClr val="bg1"/>
                </a:solidFill>
              </a:rPr>
              <a:t>未来项目的一些想法以及我对</a:t>
            </a:r>
            <a:r>
              <a:rPr lang="en-US" altLang="zh-CN" dirty="0">
                <a:solidFill>
                  <a:schemeClr val="bg1"/>
                </a:solidFill>
              </a:rPr>
              <a:t>data science</a:t>
            </a:r>
            <a:r>
              <a:rPr lang="zh-CN" altLang="en-US" dirty="0">
                <a:solidFill>
                  <a:schemeClr val="bg1"/>
                </a:solidFill>
              </a:rPr>
              <a:t>的理解。</a:t>
            </a:r>
          </a:p>
          <a:p>
            <a:r>
              <a:rPr lang="en-US" altLang="zh-CN" dirty="0">
                <a:solidFill>
                  <a:schemeClr val="bg1"/>
                </a:solidFill>
              </a:rPr>
              <a:t>5.5 Some ideas for future projects and my understanding of data science.</a:t>
            </a:r>
          </a:p>
        </p:txBody>
      </p:sp>
    </p:spTree>
    <p:extLst>
      <p:ext uri="{BB962C8B-B14F-4D97-AF65-F5344CB8AC3E}">
        <p14:creationId xmlns:p14="http://schemas.microsoft.com/office/powerpoint/2010/main" val="254676480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5EAE1F4-CC2D-7249-A0AE-BE8A57384E94}"/>
              </a:ext>
            </a:extLst>
          </p:cNvPr>
          <p:cNvPicPr>
            <a:picLocks noChangeAspect="1"/>
          </p:cNvPicPr>
          <p:nvPr/>
        </p:nvPicPr>
        <p:blipFill>
          <a:blip r:embed="rId3"/>
          <a:stretch>
            <a:fillRect/>
          </a:stretch>
        </p:blipFill>
        <p:spPr>
          <a:xfrm>
            <a:off x="4637246" y="229643"/>
            <a:ext cx="7281794" cy="3199357"/>
          </a:xfrm>
          <a:prstGeom prst="rect">
            <a:avLst/>
          </a:prstGeom>
        </p:spPr>
      </p:pic>
      <p:sp>
        <p:nvSpPr>
          <p:cNvPr id="12" name="TextBox 11">
            <a:extLst>
              <a:ext uri="{FF2B5EF4-FFF2-40B4-BE49-F238E27FC236}">
                <a16:creationId xmlns:a16="http://schemas.microsoft.com/office/drawing/2014/main" id="{57FD7A62-B7FE-5F4F-B922-EBE31B3F7E4D}"/>
              </a:ext>
            </a:extLst>
          </p:cNvPr>
          <p:cNvSpPr txBox="1"/>
          <p:nvPr/>
        </p:nvSpPr>
        <p:spPr>
          <a:xfrm>
            <a:off x="5048746" y="3573839"/>
            <a:ext cx="6458793" cy="2462213"/>
          </a:xfrm>
          <a:prstGeom prst="rect">
            <a:avLst/>
          </a:prstGeom>
          <a:noFill/>
        </p:spPr>
        <p:txBody>
          <a:bodyPr wrap="square" rtlCol="0">
            <a:spAutoFit/>
          </a:bodyPr>
          <a:lstStyle/>
          <a:p>
            <a:r>
              <a:rPr lang="zh-CN" altLang="en-US" sz="1400" dirty="0"/>
              <a:t>通过抓取文章的标题，高频词可以看出，很多时候一篇文章不仅仅和一个类型的标签相联系，而是和多个标签有关联。</a:t>
            </a:r>
          </a:p>
          <a:p>
            <a:r>
              <a:rPr lang="en-US" altLang="zh-CN" sz="1400" dirty="0"/>
              <a:t>By grabbing the title of the article, high-frequency words can be seen that many times an article is related not only to a type of tag, but also to multiple tags.</a:t>
            </a:r>
          </a:p>
          <a:p>
            <a:endParaRPr lang="en-US" altLang="zh-CN" sz="1400" dirty="0"/>
          </a:p>
          <a:p>
            <a:r>
              <a:rPr lang="zh-CN" altLang="en-US" sz="1400" dirty="0"/>
              <a:t>比如上面的例子。</a:t>
            </a:r>
          </a:p>
          <a:p>
            <a:r>
              <a:rPr lang="en-US" altLang="zh-CN" sz="1400" dirty="0"/>
              <a:t>For example, the above example.</a:t>
            </a:r>
          </a:p>
          <a:p>
            <a:endParaRPr lang="en-US" altLang="zh-CN" sz="1400" dirty="0"/>
          </a:p>
          <a:p>
            <a:r>
              <a:rPr lang="zh-CN" altLang="en-US" sz="1400" dirty="0"/>
              <a:t>需要使用多标签分类，和二分类等模型共同使用。将新闻标签多维化</a:t>
            </a:r>
          </a:p>
          <a:p>
            <a:r>
              <a:rPr lang="en-US" altLang="zh-CN" sz="1400" dirty="0"/>
              <a:t>It is necessary to use multi-label classification and binary classification models. </a:t>
            </a:r>
            <a:r>
              <a:rPr lang="en-US" altLang="zh-CN" sz="1400" dirty="0" err="1"/>
              <a:t>Multidimensionalization</a:t>
            </a:r>
            <a:r>
              <a:rPr lang="en-US" altLang="zh-CN" sz="1400" dirty="0"/>
              <a:t> of News Labels</a:t>
            </a:r>
            <a:endParaRPr lang="en-US" sz="1400" dirty="0"/>
          </a:p>
        </p:txBody>
      </p:sp>
      <p:sp>
        <p:nvSpPr>
          <p:cNvPr id="8" name="Title 1">
            <a:extLst>
              <a:ext uri="{FF2B5EF4-FFF2-40B4-BE49-F238E27FC236}">
                <a16:creationId xmlns:a16="http://schemas.microsoft.com/office/drawing/2014/main" id="{30619ED1-1D3A-FA4D-844B-3417E7010BDF}"/>
              </a:ext>
            </a:extLst>
          </p:cNvPr>
          <p:cNvSpPr>
            <a:spLocks noGrp="1"/>
          </p:cNvSpPr>
          <p:nvPr>
            <p:ph type="ctrTitle"/>
          </p:nvPr>
        </p:nvSpPr>
        <p:spPr>
          <a:xfrm>
            <a:off x="-37694" y="1283769"/>
            <a:ext cx="4187664" cy="3442975"/>
          </a:xfrm>
        </p:spPr>
        <p:txBody>
          <a:bodyPr>
            <a:normAutofit fontScale="90000"/>
          </a:bodyPr>
          <a:lstStyle/>
          <a:p>
            <a:r>
              <a:rPr lang="en-US" altLang="zh-CN" sz="3200" dirty="0">
                <a:solidFill>
                  <a:schemeClr val="tx1"/>
                </a:solidFill>
              </a:rPr>
              <a:t>5.0   Data annotation and exploration with the machine learning model</a:t>
            </a:r>
            <a:br>
              <a:rPr lang="en-US" altLang="zh-CN" sz="3200" dirty="0">
                <a:solidFill>
                  <a:schemeClr val="tx1"/>
                </a:solidFill>
              </a:rPr>
            </a:br>
            <a:r>
              <a:rPr lang="en-US" altLang="zh-CN" sz="3200" dirty="0">
                <a:solidFill>
                  <a:schemeClr val="tx1"/>
                </a:solidFill>
              </a:rPr>
              <a:t>5.0</a:t>
            </a:r>
            <a:r>
              <a:rPr lang="zh-CN" altLang="en-US" sz="3200" dirty="0">
                <a:solidFill>
                  <a:schemeClr val="tx1"/>
                </a:solidFill>
              </a:rPr>
              <a:t>机器学习模型的数据注释和探索</a:t>
            </a:r>
            <a:endParaRPr lang="en-US" altLang="zh-CN" sz="3200" dirty="0">
              <a:solidFill>
                <a:schemeClr val="tx1"/>
              </a:solidFill>
            </a:endParaRPr>
          </a:p>
        </p:txBody>
      </p:sp>
    </p:spTree>
    <p:extLst>
      <p:ext uri="{BB962C8B-B14F-4D97-AF65-F5344CB8AC3E}">
        <p14:creationId xmlns:p14="http://schemas.microsoft.com/office/powerpoint/2010/main" val="78448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890773" y="29573"/>
            <a:ext cx="10180501" cy="918773"/>
          </a:xfrm>
        </p:spPr>
        <p:txBody>
          <a:bodyPr>
            <a:noAutofit/>
          </a:bodyPr>
          <a:lstStyle/>
          <a:p>
            <a:r>
              <a:rPr lang="en-US" altLang="zh-CN" sz="2000" dirty="0">
                <a:solidFill>
                  <a:schemeClr val="tx1"/>
                </a:solidFill>
              </a:rPr>
              <a:t>5.0   Data annotation and exploration with the machine learning model</a:t>
            </a:r>
            <a:br>
              <a:rPr lang="en-US" altLang="zh-CN" sz="2000" dirty="0">
                <a:solidFill>
                  <a:schemeClr val="tx1"/>
                </a:solidFill>
              </a:rPr>
            </a:br>
            <a:r>
              <a:rPr lang="en-US" altLang="zh-CN" sz="2000" dirty="0">
                <a:solidFill>
                  <a:schemeClr val="tx1"/>
                </a:solidFill>
              </a:rPr>
              <a:t>5.0</a:t>
            </a:r>
            <a:r>
              <a:rPr lang="zh-CN" altLang="en-US" sz="2000" dirty="0">
                <a:solidFill>
                  <a:schemeClr val="tx1"/>
                </a:solidFill>
              </a:rPr>
              <a:t>机器学习模型的数据注释和探索</a:t>
            </a:r>
            <a:endParaRPr lang="en-US" altLang="zh-CN" sz="2000" dirty="0">
              <a:solidFill>
                <a:schemeClr val="tx1"/>
              </a:solidFill>
            </a:endParaRPr>
          </a:p>
        </p:txBody>
      </p:sp>
      <p:sp>
        <p:nvSpPr>
          <p:cNvPr id="18" name="Rectangle 17">
            <a:extLst>
              <a:ext uri="{FF2B5EF4-FFF2-40B4-BE49-F238E27FC236}">
                <a16:creationId xmlns:a16="http://schemas.microsoft.com/office/drawing/2014/main" id="{5D8520FF-DEA4-0A49-B2B1-5C3FD7DEA4D8}"/>
              </a:ext>
            </a:extLst>
          </p:cNvPr>
          <p:cNvSpPr/>
          <p:nvPr/>
        </p:nvSpPr>
        <p:spPr>
          <a:xfrm>
            <a:off x="481428" y="6383930"/>
            <a:ext cx="10062649" cy="276999"/>
          </a:xfrm>
          <a:prstGeom prst="rect">
            <a:avLst/>
          </a:prstGeom>
        </p:spPr>
        <p:txBody>
          <a:bodyPr wrap="square">
            <a:spAutoFit/>
          </a:bodyPr>
          <a:lstStyle/>
          <a:p>
            <a:r>
              <a:rPr lang="en-US" sz="1200" dirty="0">
                <a:hlinkClick r:id="rId3"/>
              </a:rPr>
              <a:t>https://github.com/axiom-technology-group/project_jes/tree/master/proejct1(6.17)/1.3%20articles%20related%20to%20Beijing%20NLP%20and%20modeling</a:t>
            </a:r>
            <a:endParaRPr lang="en-US" sz="1200" dirty="0"/>
          </a:p>
        </p:txBody>
      </p:sp>
      <p:sp>
        <p:nvSpPr>
          <p:cNvPr id="3" name="TextBox 2">
            <a:extLst>
              <a:ext uri="{FF2B5EF4-FFF2-40B4-BE49-F238E27FC236}">
                <a16:creationId xmlns:a16="http://schemas.microsoft.com/office/drawing/2014/main" id="{DD70C970-0FBD-AA40-9827-DB76463F004E}"/>
              </a:ext>
            </a:extLst>
          </p:cNvPr>
          <p:cNvSpPr txBox="1"/>
          <p:nvPr/>
        </p:nvSpPr>
        <p:spPr>
          <a:xfrm>
            <a:off x="10620855" y="6520650"/>
            <a:ext cx="1620957" cy="307777"/>
          </a:xfrm>
          <a:prstGeom prst="rect">
            <a:avLst/>
          </a:prstGeom>
          <a:noFill/>
        </p:spPr>
        <p:txBody>
          <a:bodyPr wrap="none" rtlCol="0">
            <a:spAutoFit/>
          </a:bodyPr>
          <a:lstStyle/>
          <a:p>
            <a:r>
              <a:rPr lang="zh-CN" altLang="en-US" sz="1400" dirty="0">
                <a:hlinkClick r:id="rId4" action="ppaction://hlinksldjump"/>
              </a:rPr>
              <a:t>未来的目标和想法</a:t>
            </a:r>
            <a:endParaRPr lang="en-US" altLang="zh-CN" sz="1400" dirty="0"/>
          </a:p>
        </p:txBody>
      </p:sp>
      <p:pic>
        <p:nvPicPr>
          <p:cNvPr id="5" name="Picture 4">
            <a:extLst>
              <a:ext uri="{FF2B5EF4-FFF2-40B4-BE49-F238E27FC236}">
                <a16:creationId xmlns:a16="http://schemas.microsoft.com/office/drawing/2014/main" id="{B3412F0A-73CD-E24B-A163-F2163A338A10}"/>
              </a:ext>
            </a:extLst>
          </p:cNvPr>
          <p:cNvPicPr>
            <a:picLocks noChangeAspect="1"/>
          </p:cNvPicPr>
          <p:nvPr/>
        </p:nvPicPr>
        <p:blipFill>
          <a:blip r:embed="rId5"/>
          <a:stretch>
            <a:fillRect/>
          </a:stretch>
        </p:blipFill>
        <p:spPr>
          <a:xfrm>
            <a:off x="6272422" y="1398714"/>
            <a:ext cx="5652291" cy="4475606"/>
          </a:xfrm>
          <a:prstGeom prst="rect">
            <a:avLst/>
          </a:prstGeom>
        </p:spPr>
      </p:pic>
      <p:pic>
        <p:nvPicPr>
          <p:cNvPr id="9" name="Picture 8">
            <a:extLst>
              <a:ext uri="{FF2B5EF4-FFF2-40B4-BE49-F238E27FC236}">
                <a16:creationId xmlns:a16="http://schemas.microsoft.com/office/drawing/2014/main" id="{49289E7C-134C-914B-ACA6-61036C19752F}"/>
              </a:ext>
            </a:extLst>
          </p:cNvPr>
          <p:cNvPicPr>
            <a:picLocks noChangeAspect="1"/>
          </p:cNvPicPr>
          <p:nvPr/>
        </p:nvPicPr>
        <p:blipFill>
          <a:blip r:embed="rId6"/>
          <a:stretch>
            <a:fillRect/>
          </a:stretch>
        </p:blipFill>
        <p:spPr>
          <a:xfrm>
            <a:off x="481428" y="1572944"/>
            <a:ext cx="5028046" cy="3712112"/>
          </a:xfrm>
          <a:prstGeom prst="rect">
            <a:avLst/>
          </a:prstGeom>
        </p:spPr>
      </p:pic>
      <p:cxnSp>
        <p:nvCxnSpPr>
          <p:cNvPr id="16" name="Straight Connector 15">
            <a:extLst>
              <a:ext uri="{FF2B5EF4-FFF2-40B4-BE49-F238E27FC236}">
                <a16:creationId xmlns:a16="http://schemas.microsoft.com/office/drawing/2014/main" id="{E7885BE7-B89E-1549-9233-8FCB2F79E6D0}"/>
              </a:ext>
            </a:extLst>
          </p:cNvPr>
          <p:cNvCxnSpPr>
            <a:cxnSpLocks/>
          </p:cNvCxnSpPr>
          <p:nvPr/>
        </p:nvCxnSpPr>
        <p:spPr>
          <a:xfrm>
            <a:off x="5880295" y="1125415"/>
            <a:ext cx="39284" cy="517691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C9423BD-3204-114B-98DD-E472883E4E99}"/>
              </a:ext>
            </a:extLst>
          </p:cNvPr>
          <p:cNvSpPr txBox="1"/>
          <p:nvPr/>
        </p:nvSpPr>
        <p:spPr>
          <a:xfrm>
            <a:off x="661182" y="5724988"/>
            <a:ext cx="1191352" cy="369332"/>
          </a:xfrm>
          <a:prstGeom prst="rect">
            <a:avLst/>
          </a:prstGeom>
          <a:noFill/>
        </p:spPr>
        <p:txBody>
          <a:bodyPr wrap="none" rtlCol="0">
            <a:spAutoFit/>
          </a:bodyPr>
          <a:lstStyle/>
          <a:p>
            <a:r>
              <a:rPr lang="en-US" altLang="zh-CN" dirty="0"/>
              <a:t>Old</a:t>
            </a:r>
            <a:r>
              <a:rPr lang="zh-CN" altLang="en-US" dirty="0"/>
              <a:t> </a:t>
            </a:r>
            <a:r>
              <a:rPr lang="en-US" altLang="zh-CN" dirty="0"/>
              <a:t>model</a:t>
            </a:r>
            <a:endParaRPr lang="en-US" dirty="0"/>
          </a:p>
        </p:txBody>
      </p:sp>
      <p:sp>
        <p:nvSpPr>
          <p:cNvPr id="34" name="TextBox 33">
            <a:extLst>
              <a:ext uri="{FF2B5EF4-FFF2-40B4-BE49-F238E27FC236}">
                <a16:creationId xmlns:a16="http://schemas.microsoft.com/office/drawing/2014/main" id="{9CD9304B-6B13-FE40-9FDD-E184FB1EFF23}"/>
              </a:ext>
            </a:extLst>
          </p:cNvPr>
          <p:cNvSpPr txBox="1"/>
          <p:nvPr/>
        </p:nvSpPr>
        <p:spPr>
          <a:xfrm>
            <a:off x="6834554" y="5724988"/>
            <a:ext cx="1285673" cy="369332"/>
          </a:xfrm>
          <a:prstGeom prst="rect">
            <a:avLst/>
          </a:prstGeom>
          <a:noFill/>
        </p:spPr>
        <p:txBody>
          <a:bodyPr wrap="none" rtlCol="0">
            <a:spAutoFit/>
          </a:bodyPr>
          <a:lstStyle/>
          <a:p>
            <a:r>
              <a:rPr lang="en-US" altLang="zh-CN" dirty="0"/>
              <a:t>New</a:t>
            </a:r>
            <a:r>
              <a:rPr lang="zh-CN" altLang="en-US" dirty="0"/>
              <a:t> </a:t>
            </a:r>
            <a:r>
              <a:rPr lang="en-US" altLang="zh-CN" dirty="0"/>
              <a:t>model</a:t>
            </a:r>
            <a:endParaRPr lang="en-US" dirty="0"/>
          </a:p>
        </p:txBody>
      </p:sp>
    </p:spTree>
    <p:extLst>
      <p:ext uri="{BB962C8B-B14F-4D97-AF65-F5344CB8AC3E}">
        <p14:creationId xmlns:p14="http://schemas.microsoft.com/office/powerpoint/2010/main" val="890031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57FD7A62-B7FE-5F4F-B922-EBE31B3F7E4D}"/>
              </a:ext>
            </a:extLst>
          </p:cNvPr>
          <p:cNvSpPr txBox="1"/>
          <p:nvPr/>
        </p:nvSpPr>
        <p:spPr>
          <a:xfrm>
            <a:off x="4989370" y="905232"/>
            <a:ext cx="6458793" cy="5047536"/>
          </a:xfrm>
          <a:prstGeom prst="rect">
            <a:avLst/>
          </a:prstGeom>
          <a:noFill/>
        </p:spPr>
        <p:txBody>
          <a:bodyPr wrap="square" rtlCol="0">
            <a:spAutoFit/>
          </a:bodyPr>
          <a:lstStyle/>
          <a:p>
            <a:r>
              <a:rPr lang="zh-CN" altLang="en-US" sz="1400" dirty="0"/>
              <a:t>未来的目标和想法</a:t>
            </a:r>
            <a:endParaRPr lang="en-US" altLang="zh-CN" sz="1400" dirty="0"/>
          </a:p>
          <a:p>
            <a:r>
              <a:rPr lang="en-US" altLang="zh-CN" sz="1400" dirty="0"/>
              <a:t>Goals</a:t>
            </a:r>
            <a:r>
              <a:rPr lang="zh-CN" altLang="en-US" sz="1400" dirty="0"/>
              <a:t> </a:t>
            </a:r>
            <a:r>
              <a:rPr lang="en-US" altLang="zh-CN" sz="1400" dirty="0"/>
              <a:t>for</a:t>
            </a:r>
            <a:r>
              <a:rPr lang="zh-CN" altLang="en-US" sz="1400" dirty="0"/>
              <a:t> </a:t>
            </a:r>
            <a:r>
              <a:rPr lang="en-US" altLang="zh-CN" sz="1400" dirty="0"/>
              <a:t>the</a:t>
            </a:r>
            <a:r>
              <a:rPr lang="zh-CN" altLang="en-US" sz="1400" dirty="0"/>
              <a:t> </a:t>
            </a:r>
            <a:r>
              <a:rPr lang="en-US" altLang="zh-CN" sz="1400" dirty="0"/>
              <a:t>next</a:t>
            </a:r>
            <a:r>
              <a:rPr lang="zh-CN" altLang="en-US" sz="1400" dirty="0"/>
              <a:t> </a:t>
            </a:r>
            <a:r>
              <a:rPr lang="en-US" altLang="zh-CN" sz="1400" dirty="0"/>
              <a:t>phase</a:t>
            </a:r>
          </a:p>
          <a:p>
            <a:endParaRPr lang="en-US" sz="1400" dirty="0"/>
          </a:p>
          <a:p>
            <a:r>
              <a:rPr lang="en-US" altLang="zh-CN" sz="1400" b="1" dirty="0"/>
              <a:t>1.</a:t>
            </a:r>
            <a:r>
              <a:rPr lang="zh-CN" altLang="en-US" sz="1400" b="1" dirty="0"/>
              <a:t>机器学习模型的深入</a:t>
            </a:r>
            <a:r>
              <a:rPr lang="en-US" altLang="zh-CN" sz="1400" b="1" dirty="0"/>
              <a:t>. </a:t>
            </a:r>
            <a:r>
              <a:rPr lang="en-US" altLang="zh-CN" sz="1400" dirty="0"/>
              <a:t>Latent Dirichlet Allocation(LDA)</a:t>
            </a:r>
            <a:r>
              <a:rPr lang="zh-CN" altLang="en-US" sz="1400" dirty="0"/>
              <a:t>以及</a:t>
            </a:r>
            <a:r>
              <a:rPr lang="en-US" altLang="zh-CN" sz="1400" dirty="0"/>
              <a:t>Non-negative Matrix Factorization(NMF)</a:t>
            </a:r>
            <a:r>
              <a:rPr lang="zh-CN" altLang="en-US" sz="1400" dirty="0"/>
              <a:t>等算法创建无监督模型并与之前的模型进行对比研究。</a:t>
            </a:r>
            <a:endParaRPr lang="en-US" altLang="zh-CN" sz="1400" dirty="0"/>
          </a:p>
          <a:p>
            <a:endParaRPr lang="en-US" altLang="zh-CN" sz="1400" dirty="0"/>
          </a:p>
          <a:p>
            <a:r>
              <a:rPr lang="en-US" altLang="zh-CN" sz="1400" dirty="0"/>
              <a:t>2.</a:t>
            </a:r>
            <a:r>
              <a:rPr lang="zh-CN" altLang="en-US" sz="1400" b="1" dirty="0"/>
              <a:t>调整参数以及深度学习的应用</a:t>
            </a:r>
            <a:r>
              <a:rPr lang="en-US" altLang="zh-CN" sz="1400" dirty="0"/>
              <a:t>(</a:t>
            </a:r>
            <a:r>
              <a:rPr lang="en-US" altLang="zh-CN" sz="1400" dirty="0" err="1"/>
              <a:t>Pytorch</a:t>
            </a:r>
            <a:r>
              <a:rPr lang="en-US" altLang="zh-CN" sz="1400" dirty="0"/>
              <a:t> </a:t>
            </a:r>
            <a:r>
              <a:rPr lang="zh-CN" altLang="en-US" sz="1400" dirty="0"/>
              <a:t>或者</a:t>
            </a:r>
            <a:r>
              <a:rPr lang="en-US" altLang="zh-CN" sz="1400" dirty="0"/>
              <a:t>TensorFlow) </a:t>
            </a:r>
            <a:r>
              <a:rPr lang="zh-CN" altLang="en-US" sz="1400" dirty="0"/>
              <a:t>对于模型准确度的提高</a:t>
            </a:r>
          </a:p>
          <a:p>
            <a:r>
              <a:rPr lang="en-US" altLang="zh-CN" sz="1400" dirty="0"/>
              <a:t>1.</a:t>
            </a:r>
            <a:r>
              <a:rPr lang="zh-CN" altLang="en-US" sz="1400" dirty="0"/>
              <a:t> </a:t>
            </a:r>
            <a:r>
              <a:rPr lang="en-US" altLang="zh-CN" sz="1400" dirty="0"/>
              <a:t>Improving the accuracy of models by adjusting parameters and applying deep</a:t>
            </a:r>
            <a:r>
              <a:rPr lang="zh-CN" altLang="en-US" sz="1400" dirty="0"/>
              <a:t> </a:t>
            </a:r>
            <a:r>
              <a:rPr lang="en-US" altLang="zh-CN" sz="1400" dirty="0"/>
              <a:t>learning</a:t>
            </a:r>
            <a:r>
              <a:rPr lang="zh-CN" altLang="en-US" sz="1400" dirty="0"/>
              <a:t> </a:t>
            </a:r>
            <a:r>
              <a:rPr lang="en-US" altLang="zh-CN" sz="1400" dirty="0"/>
              <a:t>methods (</a:t>
            </a:r>
            <a:r>
              <a:rPr lang="en-US" altLang="zh-CN" sz="1400" dirty="0" err="1"/>
              <a:t>Pytorch</a:t>
            </a:r>
            <a:r>
              <a:rPr lang="en-US" altLang="zh-CN" sz="1400" dirty="0"/>
              <a:t> or TensorFlow)</a:t>
            </a:r>
          </a:p>
          <a:p>
            <a:endParaRPr lang="en-US" altLang="zh-CN" sz="1400" dirty="0"/>
          </a:p>
          <a:p>
            <a:r>
              <a:rPr lang="en-US" altLang="zh-CN" sz="1400" dirty="0"/>
              <a:t>3.</a:t>
            </a:r>
            <a:r>
              <a:rPr lang="zh-CN" altLang="en-US" sz="1400" b="1" dirty="0"/>
              <a:t>大数据的处理以及与地理信息数据接口的创建</a:t>
            </a:r>
            <a:r>
              <a:rPr lang="en-US" altLang="zh-CN" sz="1400" dirty="0"/>
              <a:t>, </a:t>
            </a:r>
            <a:r>
              <a:rPr lang="zh-CN" altLang="en-US" sz="1400" dirty="0"/>
              <a:t>爬取更多的新闻数据，以及地产相关数据，为地理推荐系统做数据上的支持</a:t>
            </a:r>
            <a:r>
              <a:rPr lang="en-US" altLang="zh-CN" sz="1400" dirty="0"/>
              <a:t>.</a:t>
            </a:r>
            <a:endParaRPr lang="zh-CN" altLang="en-US" sz="1400" dirty="0"/>
          </a:p>
          <a:p>
            <a:r>
              <a:rPr lang="en-US" altLang="zh-CN" sz="1400" dirty="0"/>
              <a:t>3. Processing big data, crawling more news data, and real estate related data to support geographical recommendation system.</a:t>
            </a:r>
            <a:endParaRPr lang="en-US" sz="1400" dirty="0"/>
          </a:p>
          <a:p>
            <a:endParaRPr lang="en-US" sz="1400" dirty="0"/>
          </a:p>
          <a:p>
            <a:r>
              <a:rPr lang="zh-CN" altLang="en-US" sz="1400" dirty="0"/>
              <a:t>对于数据科学的认识：</a:t>
            </a:r>
            <a:endParaRPr lang="en-US" altLang="zh-CN" sz="1400" dirty="0"/>
          </a:p>
          <a:p>
            <a:r>
              <a:rPr lang="en-US" altLang="zh-CN" sz="1400" dirty="0"/>
              <a:t>My</a:t>
            </a:r>
            <a:r>
              <a:rPr lang="zh-CN" altLang="en-US" sz="1400" dirty="0"/>
              <a:t> </a:t>
            </a:r>
            <a:r>
              <a:rPr lang="en-US" altLang="zh-CN" sz="1400" dirty="0"/>
              <a:t>Understanding of how</a:t>
            </a:r>
            <a:r>
              <a:rPr lang="zh-CN" altLang="en-US" sz="1400" dirty="0"/>
              <a:t> </a:t>
            </a:r>
            <a:r>
              <a:rPr lang="en-US" altLang="zh-CN" sz="1400" dirty="0"/>
              <a:t>to</a:t>
            </a:r>
            <a:r>
              <a:rPr lang="zh-CN" altLang="en-US" sz="1400" dirty="0"/>
              <a:t> </a:t>
            </a:r>
            <a:r>
              <a:rPr lang="en-US" altLang="zh-CN" sz="1400" dirty="0"/>
              <a:t>be</a:t>
            </a:r>
            <a:r>
              <a:rPr lang="zh-CN" altLang="en-US" sz="1400" dirty="0"/>
              <a:t> </a:t>
            </a:r>
            <a:r>
              <a:rPr lang="en-US" altLang="zh-CN" sz="1400" dirty="0"/>
              <a:t>good</a:t>
            </a:r>
            <a:r>
              <a:rPr lang="zh-CN" altLang="en-US" sz="1400" dirty="0"/>
              <a:t> </a:t>
            </a:r>
            <a:r>
              <a:rPr lang="en-US" altLang="zh-CN" sz="1400" dirty="0"/>
              <a:t>at</a:t>
            </a:r>
            <a:r>
              <a:rPr lang="zh-CN" altLang="en-US" sz="1400" dirty="0"/>
              <a:t> </a:t>
            </a:r>
            <a:r>
              <a:rPr lang="en-US" altLang="zh-CN" sz="1400" dirty="0"/>
              <a:t>DATA SCIENCE:</a:t>
            </a:r>
          </a:p>
          <a:p>
            <a:endParaRPr lang="en-US" altLang="zh-CN" sz="1400" dirty="0"/>
          </a:p>
          <a:p>
            <a:r>
              <a:rPr lang="en-US" altLang="zh-CN" sz="1400" dirty="0"/>
              <a:t>Be</a:t>
            </a:r>
            <a:r>
              <a:rPr lang="zh-CN" altLang="en-US" sz="1400" dirty="0"/>
              <a:t> </a:t>
            </a:r>
            <a:r>
              <a:rPr lang="en-US" altLang="zh-CN" sz="1400" dirty="0"/>
              <a:t>Passionate</a:t>
            </a:r>
          </a:p>
          <a:p>
            <a:endParaRPr lang="en-US" altLang="zh-CN" sz="1400" dirty="0"/>
          </a:p>
          <a:p>
            <a:r>
              <a:rPr lang="en-US" altLang="zh-CN" sz="1400" dirty="0"/>
              <a:t>Be</a:t>
            </a:r>
            <a:r>
              <a:rPr lang="zh-CN" altLang="en-US" sz="1400" dirty="0"/>
              <a:t> </a:t>
            </a:r>
            <a:r>
              <a:rPr lang="en-US" sz="1400" dirty="0"/>
              <a:t>diligent in thinking</a:t>
            </a:r>
          </a:p>
          <a:p>
            <a:endParaRPr lang="en-US" altLang="zh-CN" sz="1400" dirty="0"/>
          </a:p>
          <a:p>
            <a:r>
              <a:rPr lang="en-US" altLang="zh-CN" sz="1400" dirty="0"/>
              <a:t>Be</a:t>
            </a:r>
            <a:r>
              <a:rPr lang="zh-CN" altLang="en-US" sz="1400" dirty="0"/>
              <a:t> </a:t>
            </a:r>
            <a:r>
              <a:rPr lang="en-US" altLang="zh-CN" sz="1400" dirty="0"/>
              <a:t>a</a:t>
            </a:r>
            <a:r>
              <a:rPr lang="zh-CN" altLang="en-US" sz="1400" dirty="0"/>
              <a:t> </a:t>
            </a:r>
            <a:r>
              <a:rPr lang="en-US" altLang="zh-CN" sz="1400" dirty="0"/>
              <a:t>constant</a:t>
            </a:r>
            <a:r>
              <a:rPr lang="zh-CN" altLang="en-US" sz="1400" dirty="0"/>
              <a:t> </a:t>
            </a:r>
            <a:r>
              <a:rPr lang="en-US" altLang="zh-CN" sz="1400" dirty="0"/>
              <a:t>learner</a:t>
            </a:r>
            <a:endParaRPr lang="en-US" sz="1400" dirty="0"/>
          </a:p>
        </p:txBody>
      </p:sp>
      <p:sp>
        <p:nvSpPr>
          <p:cNvPr id="8" name="Title 1">
            <a:extLst>
              <a:ext uri="{FF2B5EF4-FFF2-40B4-BE49-F238E27FC236}">
                <a16:creationId xmlns:a16="http://schemas.microsoft.com/office/drawing/2014/main" id="{2A18DAEC-7342-5E4A-9BA9-CA79BB157C22}"/>
              </a:ext>
            </a:extLst>
          </p:cNvPr>
          <p:cNvSpPr>
            <a:spLocks noGrp="1"/>
          </p:cNvSpPr>
          <p:nvPr>
            <p:ph type="ctrTitle"/>
          </p:nvPr>
        </p:nvSpPr>
        <p:spPr>
          <a:xfrm>
            <a:off x="0" y="1480718"/>
            <a:ext cx="4637245" cy="3148104"/>
          </a:xfrm>
        </p:spPr>
        <p:txBody>
          <a:bodyPr>
            <a:normAutofit fontScale="90000"/>
          </a:bodyPr>
          <a:lstStyle/>
          <a:p>
            <a:r>
              <a:rPr lang="en-US" altLang="zh-CN" sz="3200" dirty="0">
                <a:solidFill>
                  <a:schemeClr val="tx1"/>
                </a:solidFill>
              </a:rPr>
              <a:t>5.0   Data annotation and exploration with the machine learning model</a:t>
            </a:r>
            <a:br>
              <a:rPr lang="en-US" altLang="zh-CN" sz="3200" dirty="0">
                <a:solidFill>
                  <a:schemeClr val="tx1"/>
                </a:solidFill>
              </a:rPr>
            </a:br>
            <a:r>
              <a:rPr lang="en-US" altLang="zh-CN" sz="3200" dirty="0">
                <a:solidFill>
                  <a:schemeClr val="tx1"/>
                </a:solidFill>
              </a:rPr>
              <a:t>5.0</a:t>
            </a:r>
            <a:r>
              <a:rPr lang="zh-CN" altLang="en-US" sz="3200" dirty="0">
                <a:solidFill>
                  <a:schemeClr val="tx1"/>
                </a:solidFill>
              </a:rPr>
              <a:t>机器学习模型的数据注释和探索</a:t>
            </a:r>
            <a:endParaRPr lang="en-US" altLang="zh-CN" sz="3200" dirty="0">
              <a:solidFill>
                <a:schemeClr val="tx1"/>
              </a:solidFill>
            </a:endParaRPr>
          </a:p>
        </p:txBody>
      </p:sp>
    </p:spTree>
    <p:extLst>
      <p:ext uri="{BB962C8B-B14F-4D97-AF65-F5344CB8AC3E}">
        <p14:creationId xmlns:p14="http://schemas.microsoft.com/office/powerpoint/2010/main" val="1423531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1983544"/>
            <a:ext cx="4051485" cy="1994253"/>
          </a:xfrm>
        </p:spPr>
        <p:txBody>
          <a:bodyPr>
            <a:normAutofit/>
          </a:bodyPr>
          <a:lstStyle/>
          <a:p>
            <a:r>
              <a:rPr lang="zh-CN" altLang="en-US" sz="3600" dirty="0">
                <a:solidFill>
                  <a:schemeClr val="tx1"/>
                </a:solidFill>
              </a:rPr>
              <a:t>研究目的</a:t>
            </a:r>
            <a:br>
              <a:rPr lang="zh-CN" altLang="en-US" sz="3600" dirty="0">
                <a:solidFill>
                  <a:schemeClr val="tx1"/>
                </a:solidFill>
              </a:rPr>
            </a:br>
            <a:r>
              <a:rPr lang="en-US" sz="3600" dirty="0">
                <a:solidFill>
                  <a:schemeClr val="tx1"/>
                </a:solidFill>
              </a:rPr>
              <a:t>research objective</a:t>
            </a:r>
          </a:p>
        </p:txBody>
      </p:sp>
      <p:sp>
        <p:nvSpPr>
          <p:cNvPr id="6" name="TextBox 5">
            <a:extLst>
              <a:ext uri="{FF2B5EF4-FFF2-40B4-BE49-F238E27FC236}">
                <a16:creationId xmlns:a16="http://schemas.microsoft.com/office/drawing/2014/main" id="{3696ED57-C5CF-BA4E-9F94-24F8E2F3E70B}"/>
              </a:ext>
            </a:extLst>
          </p:cNvPr>
          <p:cNvSpPr txBox="1"/>
          <p:nvPr/>
        </p:nvSpPr>
        <p:spPr>
          <a:xfrm>
            <a:off x="4924926" y="381814"/>
            <a:ext cx="6685548" cy="5078313"/>
          </a:xfrm>
          <a:prstGeom prst="rect">
            <a:avLst/>
          </a:prstGeom>
          <a:noFill/>
        </p:spPr>
        <p:txBody>
          <a:bodyPr wrap="square" rtlCol="0">
            <a:spAutoFit/>
          </a:bodyPr>
          <a:lstStyle/>
          <a:p>
            <a:r>
              <a:rPr lang="zh-CN" altLang="en-US" dirty="0"/>
              <a:t>通过对于新闻数据分析以及模型的创建对未来相应的推荐系统提供（从新闻角度）数据的支持。</a:t>
            </a:r>
          </a:p>
          <a:p>
            <a:r>
              <a:rPr lang="en-US" altLang="zh-CN" dirty="0"/>
              <a:t>Through the analysis of news data and the creation of models, it can provide data reference (from the perspective of news) for the corresponding recommendation system in the future.</a:t>
            </a:r>
          </a:p>
          <a:p>
            <a:endParaRPr lang="en-US" altLang="zh-CN" dirty="0"/>
          </a:p>
          <a:p>
            <a:r>
              <a:rPr lang="zh-CN" altLang="en-US" dirty="0"/>
              <a:t>比如，在准备开店时候的选择， 如果想了解具体的那几个地址是最合适的选择，在参考某一个地址的时候，可以从新闻的数据库来</a:t>
            </a:r>
          </a:p>
          <a:p>
            <a:r>
              <a:rPr lang="en-US" altLang="zh-CN" dirty="0"/>
              <a:t>For example, the choice of 4S stores, if you want to know the specific address when the most appropriate choice, when referring to a certain address, come from the database.</a:t>
            </a:r>
          </a:p>
          <a:p>
            <a:endParaRPr lang="en-US" altLang="zh-CN" dirty="0"/>
          </a:p>
          <a:p>
            <a:r>
              <a:rPr lang="zh-CN" altLang="en-US" dirty="0"/>
              <a:t>检索相应的地理信息。并通过模型来了解这个地方具体设计的领域以及是否合适。</a:t>
            </a:r>
          </a:p>
          <a:p>
            <a:r>
              <a:rPr lang="en-US" altLang="zh-CN" dirty="0"/>
              <a:t>Retrieve the corresponding geographic information. And through the model to understand the specific design area of this place and whether it is appropriate. </a:t>
            </a:r>
            <a:r>
              <a:rPr lang="zh-CN" altLang="en-US" dirty="0"/>
              <a:t>。</a:t>
            </a:r>
            <a:endParaRPr lang="en-US" dirty="0"/>
          </a:p>
        </p:txBody>
      </p:sp>
      <p:sp>
        <p:nvSpPr>
          <p:cNvPr id="7" name="Oval 6">
            <a:extLst>
              <a:ext uri="{FF2B5EF4-FFF2-40B4-BE49-F238E27FC236}">
                <a16:creationId xmlns:a16="http://schemas.microsoft.com/office/drawing/2014/main" id="{B9980736-DB15-DD49-A9C3-E1381B16877D}"/>
              </a:ext>
            </a:extLst>
          </p:cNvPr>
          <p:cNvSpPr/>
          <p:nvPr/>
        </p:nvSpPr>
        <p:spPr>
          <a:xfrm>
            <a:off x="5558589" y="5730238"/>
            <a:ext cx="721895" cy="745948"/>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汽车店</a:t>
            </a:r>
            <a:endParaRPr lang="en-US" sz="1400" dirty="0"/>
          </a:p>
        </p:txBody>
      </p:sp>
      <p:cxnSp>
        <p:nvCxnSpPr>
          <p:cNvPr id="10" name="Straight Arrow Connector 9">
            <a:extLst>
              <a:ext uri="{FF2B5EF4-FFF2-40B4-BE49-F238E27FC236}">
                <a16:creationId xmlns:a16="http://schemas.microsoft.com/office/drawing/2014/main" id="{C204CFF4-C06F-5647-A922-31BD26AF8346}"/>
              </a:ext>
            </a:extLst>
          </p:cNvPr>
          <p:cNvCxnSpPr/>
          <p:nvPr/>
        </p:nvCxnSpPr>
        <p:spPr>
          <a:xfrm>
            <a:off x="6388768" y="6103212"/>
            <a:ext cx="974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D132DC2-266C-7347-A5C5-2C58BBE3A5C2}"/>
              </a:ext>
            </a:extLst>
          </p:cNvPr>
          <p:cNvSpPr/>
          <p:nvPr/>
        </p:nvSpPr>
        <p:spPr>
          <a:xfrm>
            <a:off x="7363326" y="5460127"/>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a:t>
            </a:r>
            <a:r>
              <a:rPr lang="en-US" altLang="zh-CN" dirty="0"/>
              <a:t>A</a:t>
            </a:r>
            <a:endParaRPr lang="en-US" dirty="0"/>
          </a:p>
        </p:txBody>
      </p:sp>
      <p:sp>
        <p:nvSpPr>
          <p:cNvPr id="19" name="Rectangle 18">
            <a:extLst>
              <a:ext uri="{FF2B5EF4-FFF2-40B4-BE49-F238E27FC236}">
                <a16:creationId xmlns:a16="http://schemas.microsoft.com/office/drawing/2014/main" id="{842B1990-41E6-844B-A423-3D94E86F5D8B}"/>
              </a:ext>
            </a:extLst>
          </p:cNvPr>
          <p:cNvSpPr/>
          <p:nvPr/>
        </p:nvSpPr>
        <p:spPr>
          <a:xfrm>
            <a:off x="7363326" y="5730238"/>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a:t>
            </a:r>
            <a:r>
              <a:rPr lang="en-US" altLang="zh-CN" dirty="0"/>
              <a:t>B</a:t>
            </a:r>
            <a:endParaRPr lang="en-US" dirty="0"/>
          </a:p>
        </p:txBody>
      </p:sp>
      <p:sp>
        <p:nvSpPr>
          <p:cNvPr id="20" name="Rectangle 19">
            <a:extLst>
              <a:ext uri="{FF2B5EF4-FFF2-40B4-BE49-F238E27FC236}">
                <a16:creationId xmlns:a16="http://schemas.microsoft.com/office/drawing/2014/main" id="{67BF25C6-B7D4-5F41-B62E-8E1CB3815DC4}"/>
              </a:ext>
            </a:extLst>
          </p:cNvPr>
          <p:cNvSpPr/>
          <p:nvPr/>
        </p:nvSpPr>
        <p:spPr>
          <a:xfrm>
            <a:off x="7363326" y="6000349"/>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a:t>
            </a:r>
            <a:r>
              <a:rPr lang="en-US" altLang="zh-CN" dirty="0"/>
              <a:t>C</a:t>
            </a:r>
            <a:endParaRPr lang="en-US" dirty="0"/>
          </a:p>
        </p:txBody>
      </p:sp>
      <p:sp>
        <p:nvSpPr>
          <p:cNvPr id="21" name="Rectangle 20">
            <a:extLst>
              <a:ext uri="{FF2B5EF4-FFF2-40B4-BE49-F238E27FC236}">
                <a16:creationId xmlns:a16="http://schemas.microsoft.com/office/drawing/2014/main" id="{90A25900-C291-BC49-A63A-97C0ABF2549F}"/>
              </a:ext>
            </a:extLst>
          </p:cNvPr>
          <p:cNvSpPr/>
          <p:nvPr/>
        </p:nvSpPr>
        <p:spPr>
          <a:xfrm>
            <a:off x="7363326" y="6270460"/>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新闻维度</a:t>
            </a:r>
            <a:endParaRPr lang="en-US" sz="1400" dirty="0"/>
          </a:p>
        </p:txBody>
      </p:sp>
      <p:sp>
        <p:nvSpPr>
          <p:cNvPr id="22" name="Rectangle 21">
            <a:extLst>
              <a:ext uri="{FF2B5EF4-FFF2-40B4-BE49-F238E27FC236}">
                <a16:creationId xmlns:a16="http://schemas.microsoft.com/office/drawing/2014/main" id="{BC34429A-4ABF-1D43-839A-6FE97D7DB534}"/>
              </a:ext>
            </a:extLst>
          </p:cNvPr>
          <p:cNvSpPr/>
          <p:nvPr/>
        </p:nvSpPr>
        <p:spPr>
          <a:xfrm>
            <a:off x="7363326" y="6540571"/>
            <a:ext cx="974558" cy="270111"/>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en-US" dirty="0"/>
          </a:p>
        </p:txBody>
      </p:sp>
      <p:cxnSp>
        <p:nvCxnSpPr>
          <p:cNvPr id="23" name="Straight Arrow Connector 22">
            <a:extLst>
              <a:ext uri="{FF2B5EF4-FFF2-40B4-BE49-F238E27FC236}">
                <a16:creationId xmlns:a16="http://schemas.microsoft.com/office/drawing/2014/main" id="{89A4B004-4563-0E49-860E-D3D0E7F1EA61}"/>
              </a:ext>
            </a:extLst>
          </p:cNvPr>
          <p:cNvCxnSpPr/>
          <p:nvPr/>
        </p:nvCxnSpPr>
        <p:spPr>
          <a:xfrm>
            <a:off x="8446168" y="6140119"/>
            <a:ext cx="661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3E4C1F-28FB-DB4A-8D22-555B53573467}"/>
              </a:ext>
            </a:extLst>
          </p:cNvPr>
          <p:cNvSpPr txBox="1"/>
          <p:nvPr/>
        </p:nvSpPr>
        <p:spPr>
          <a:xfrm>
            <a:off x="9312442" y="5626158"/>
            <a:ext cx="2129589" cy="954107"/>
          </a:xfrm>
          <a:prstGeom prst="rect">
            <a:avLst/>
          </a:prstGeom>
          <a:noFill/>
        </p:spPr>
        <p:txBody>
          <a:bodyPr wrap="square" rtlCol="0">
            <a:spAutoFit/>
          </a:bodyPr>
          <a:lstStyle/>
          <a:p>
            <a:r>
              <a:rPr lang="zh-CN" altLang="en-US" sz="1400" dirty="0"/>
              <a:t>对于参考地理位置在新闻中的表现情况</a:t>
            </a:r>
            <a:endParaRPr lang="en-US" altLang="zh-CN" sz="1400" dirty="0"/>
          </a:p>
          <a:p>
            <a:r>
              <a:rPr lang="zh-CN" altLang="en-US" sz="1400" dirty="0"/>
              <a:t>什么类别，情感分析（正面，负面）</a:t>
            </a:r>
            <a:endParaRPr lang="en-US" sz="1400" dirty="0"/>
          </a:p>
        </p:txBody>
      </p:sp>
    </p:spTree>
    <p:extLst>
      <p:ext uri="{BB962C8B-B14F-4D97-AF65-F5344CB8AC3E}">
        <p14:creationId xmlns:p14="http://schemas.microsoft.com/office/powerpoint/2010/main" val="587352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112520" y="2152955"/>
            <a:ext cx="9966960" cy="2552091"/>
          </a:xfrm>
        </p:spPr>
        <p:txBody>
          <a:bodyPr anchor="ctr">
            <a:normAutofit fontScale="90000"/>
          </a:bodyPr>
          <a:lstStyle/>
          <a:p>
            <a:r>
              <a:rPr lang="en-US" altLang="zh-CN" sz="8000" dirty="0">
                <a:solidFill>
                  <a:schemeClr val="bg1"/>
                </a:solidFill>
              </a:rPr>
              <a:t>Thanks</a:t>
            </a:r>
            <a:r>
              <a:rPr lang="zh-CN" altLang="en-US" sz="8000" dirty="0">
                <a:solidFill>
                  <a:schemeClr val="bg1"/>
                </a:solidFill>
              </a:rPr>
              <a:t> </a:t>
            </a:r>
            <a:r>
              <a:rPr lang="en-US" altLang="zh-CN" sz="8000" dirty="0">
                <a:solidFill>
                  <a:schemeClr val="bg1"/>
                </a:solidFill>
              </a:rPr>
              <a:t>for</a:t>
            </a:r>
            <a:r>
              <a:rPr lang="zh-CN" altLang="en-US" sz="8000" dirty="0">
                <a:solidFill>
                  <a:schemeClr val="bg1"/>
                </a:solidFill>
              </a:rPr>
              <a:t> </a:t>
            </a:r>
            <a:r>
              <a:rPr lang="en-US" altLang="zh-CN" sz="8000" dirty="0">
                <a:solidFill>
                  <a:schemeClr val="bg1"/>
                </a:solidFill>
              </a:rPr>
              <a:t>listening</a:t>
            </a:r>
            <a:endParaRPr lang="en-US" sz="8000" dirty="0">
              <a:solidFill>
                <a:schemeClr val="bg1"/>
              </a:solidFill>
            </a:endParaRPr>
          </a:p>
        </p:txBody>
      </p:sp>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2150364" y="5342072"/>
            <a:ext cx="7891272" cy="707465"/>
          </a:xfrm>
          <a:ln>
            <a:noFill/>
          </a:ln>
        </p:spPr>
        <p:txBody>
          <a:bodyPr>
            <a:normAutofit/>
          </a:bodyPr>
          <a:lstStyle/>
          <a:p>
            <a:r>
              <a:rPr lang="en-US" altLang="zh-CN" dirty="0">
                <a:solidFill>
                  <a:schemeClr val="bg1"/>
                </a:solidFill>
              </a:rPr>
              <a:t>Yichen</a:t>
            </a:r>
            <a:r>
              <a:rPr lang="zh-CN" altLang="en-US" dirty="0">
                <a:solidFill>
                  <a:schemeClr val="bg1"/>
                </a:solidFill>
              </a:rPr>
              <a:t> </a:t>
            </a:r>
            <a:r>
              <a:rPr lang="en-US" altLang="zh-CN" dirty="0">
                <a:solidFill>
                  <a:schemeClr val="bg1"/>
                </a:solidFill>
              </a:rPr>
              <a:t>Wang(</a:t>
            </a:r>
            <a:r>
              <a:rPr lang="en-US" altLang="zh-CN" dirty="0" err="1">
                <a:solidFill>
                  <a:schemeClr val="bg1"/>
                </a:solidFill>
              </a:rPr>
              <a:t>Jes</a:t>
            </a:r>
            <a:r>
              <a:rPr lang="en-US" altLang="zh-CN" dirty="0">
                <a:solidFill>
                  <a:schemeClr val="bg1"/>
                </a:solidFill>
              </a:rPr>
              <a:t>)</a:t>
            </a:r>
            <a:endParaRPr lang="en-US" dirty="0">
              <a:solidFill>
                <a:schemeClr val="bg1"/>
              </a:solidFill>
            </a:endParaRPr>
          </a:p>
        </p:txBody>
      </p:sp>
      <p:sp>
        <p:nvSpPr>
          <p:cNvPr id="5" name="Rectangle 4">
            <a:extLst>
              <a:ext uri="{FF2B5EF4-FFF2-40B4-BE49-F238E27FC236}">
                <a16:creationId xmlns:a16="http://schemas.microsoft.com/office/drawing/2014/main" id="{27F545B3-95BF-8A4D-9011-DB599096D14F}"/>
              </a:ext>
            </a:extLst>
          </p:cNvPr>
          <p:cNvSpPr/>
          <p:nvPr/>
        </p:nvSpPr>
        <p:spPr>
          <a:xfrm>
            <a:off x="5517412" y="4992321"/>
            <a:ext cx="809837" cy="369332"/>
          </a:xfrm>
          <a:prstGeom prst="rect">
            <a:avLst/>
          </a:prstGeom>
        </p:spPr>
        <p:txBody>
          <a:bodyPr wrap="none">
            <a:spAutoFit/>
          </a:bodyPr>
          <a:lstStyle/>
          <a:p>
            <a:r>
              <a:rPr lang="en-US" altLang="zh-CN" dirty="0">
                <a:solidFill>
                  <a:schemeClr val="bg1"/>
                </a:solidFill>
              </a:rPr>
              <a:t>Axiom</a:t>
            </a:r>
            <a:endParaRPr lang="en-US" dirty="0">
              <a:solidFill>
                <a:schemeClr val="bg1"/>
              </a:solidFill>
            </a:endParaRPr>
          </a:p>
        </p:txBody>
      </p:sp>
    </p:spTree>
    <p:extLst>
      <p:ext uri="{BB962C8B-B14F-4D97-AF65-F5344CB8AC3E}">
        <p14:creationId xmlns:p14="http://schemas.microsoft.com/office/powerpoint/2010/main" val="407846443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2335237"/>
            <a:ext cx="4637245" cy="1445613"/>
          </a:xfrm>
        </p:spPr>
        <p:txBody>
          <a:bodyPr>
            <a:normAutofit fontScale="90000"/>
          </a:bodyPr>
          <a:lstStyle/>
          <a:p>
            <a:r>
              <a:rPr lang="en-US" altLang="zh-CN" sz="3600" dirty="0">
                <a:solidFill>
                  <a:schemeClr val="tx1"/>
                </a:solidFill>
              </a:rPr>
              <a:t>Appendix :</a:t>
            </a:r>
            <a:br>
              <a:rPr lang="en-US" altLang="zh-CN" sz="3600" dirty="0">
                <a:solidFill>
                  <a:schemeClr val="tx1"/>
                </a:solidFill>
              </a:rPr>
            </a:br>
            <a:r>
              <a:rPr lang="en-US" altLang="zh-CN" sz="3600" dirty="0">
                <a:solidFill>
                  <a:schemeClr val="tx1"/>
                </a:solidFill>
              </a:rPr>
              <a:t>logistic</a:t>
            </a:r>
            <a:r>
              <a:rPr lang="zh-CN" altLang="en-US" sz="3600" dirty="0">
                <a:solidFill>
                  <a:schemeClr val="tx1"/>
                </a:solidFill>
              </a:rPr>
              <a:t> </a:t>
            </a:r>
            <a:r>
              <a:rPr lang="en-US" altLang="zh-CN" sz="3600" dirty="0">
                <a:solidFill>
                  <a:schemeClr val="tx1"/>
                </a:solidFill>
              </a:rPr>
              <a:t>regression</a:t>
            </a:r>
            <a:endParaRPr lang="en-US" sz="3600" dirty="0">
              <a:solidFill>
                <a:schemeClr val="tx1"/>
              </a:solidFill>
            </a:endParaRPr>
          </a:p>
        </p:txBody>
      </p:sp>
      <p:pic>
        <p:nvPicPr>
          <p:cNvPr id="6" name="Picture 5">
            <a:extLst>
              <a:ext uri="{FF2B5EF4-FFF2-40B4-BE49-F238E27FC236}">
                <a16:creationId xmlns:a16="http://schemas.microsoft.com/office/drawing/2014/main" id="{06BEFAF0-C95B-AE4A-BD1B-53A9FB1F201F}"/>
              </a:ext>
            </a:extLst>
          </p:cNvPr>
          <p:cNvPicPr>
            <a:picLocks noChangeAspect="1"/>
          </p:cNvPicPr>
          <p:nvPr/>
        </p:nvPicPr>
        <p:blipFill>
          <a:blip r:embed="rId2"/>
          <a:stretch>
            <a:fillRect/>
          </a:stretch>
        </p:blipFill>
        <p:spPr>
          <a:xfrm>
            <a:off x="4721882" y="465848"/>
            <a:ext cx="7470098" cy="2773823"/>
          </a:xfrm>
          <a:prstGeom prst="rect">
            <a:avLst/>
          </a:prstGeom>
        </p:spPr>
      </p:pic>
      <p:pic>
        <p:nvPicPr>
          <p:cNvPr id="7" name="Picture 6">
            <a:extLst>
              <a:ext uri="{FF2B5EF4-FFF2-40B4-BE49-F238E27FC236}">
                <a16:creationId xmlns:a16="http://schemas.microsoft.com/office/drawing/2014/main" id="{08BCF7C6-F3DC-A142-A579-6FE2B5869C74}"/>
              </a:ext>
            </a:extLst>
          </p:cNvPr>
          <p:cNvPicPr>
            <a:picLocks noChangeAspect="1"/>
          </p:cNvPicPr>
          <p:nvPr/>
        </p:nvPicPr>
        <p:blipFill>
          <a:blip r:embed="rId3"/>
          <a:stretch>
            <a:fillRect/>
          </a:stretch>
        </p:blipFill>
        <p:spPr>
          <a:xfrm>
            <a:off x="4841624" y="3618330"/>
            <a:ext cx="3615307" cy="2421973"/>
          </a:xfrm>
          <a:prstGeom prst="rect">
            <a:avLst/>
          </a:prstGeom>
        </p:spPr>
      </p:pic>
      <p:sp>
        <p:nvSpPr>
          <p:cNvPr id="9" name="TextBox 8">
            <a:extLst>
              <a:ext uri="{FF2B5EF4-FFF2-40B4-BE49-F238E27FC236}">
                <a16:creationId xmlns:a16="http://schemas.microsoft.com/office/drawing/2014/main" id="{3B0DF9A9-14EE-2146-86FE-24437F0A19D6}"/>
              </a:ext>
            </a:extLst>
          </p:cNvPr>
          <p:cNvSpPr txBox="1"/>
          <p:nvPr/>
        </p:nvSpPr>
        <p:spPr>
          <a:xfrm>
            <a:off x="8659091" y="3780850"/>
            <a:ext cx="3338946" cy="2862322"/>
          </a:xfrm>
          <a:prstGeom prst="rect">
            <a:avLst/>
          </a:prstGeom>
          <a:noFill/>
        </p:spPr>
        <p:txBody>
          <a:bodyPr wrap="square" rtlCol="0">
            <a:spAutoFit/>
          </a:bodyPr>
          <a:lstStyle/>
          <a:p>
            <a:r>
              <a:rPr lang="en-US" dirty="0"/>
              <a:t>Multiclass classification with logistic regression can be done either through the one-vs-rest scheme in which for each class a binary classification problem of data belonging or not to that class is done, or changing the loss function to cross- entropy loss.</a:t>
            </a:r>
          </a:p>
          <a:p>
            <a:br>
              <a:rPr lang="en-US" dirty="0"/>
            </a:br>
            <a:endParaRPr lang="en-US" dirty="0"/>
          </a:p>
        </p:txBody>
      </p:sp>
      <p:sp>
        <p:nvSpPr>
          <p:cNvPr id="10" name="TextBox 9">
            <a:extLst>
              <a:ext uri="{FF2B5EF4-FFF2-40B4-BE49-F238E27FC236}">
                <a16:creationId xmlns:a16="http://schemas.microsoft.com/office/drawing/2014/main" id="{93C59B28-9F79-034A-B8AE-762B08E94598}"/>
              </a:ext>
            </a:extLst>
          </p:cNvPr>
          <p:cNvSpPr txBox="1"/>
          <p:nvPr/>
        </p:nvSpPr>
        <p:spPr>
          <a:xfrm>
            <a:off x="11139055" y="6392152"/>
            <a:ext cx="619080" cy="369332"/>
          </a:xfrm>
          <a:prstGeom prst="rect">
            <a:avLst/>
          </a:prstGeom>
          <a:noFill/>
        </p:spPr>
        <p:txBody>
          <a:bodyPr wrap="none" rtlCol="0">
            <a:spAutoFit/>
          </a:bodyPr>
          <a:lstStyle/>
          <a:p>
            <a:r>
              <a:rPr lang="en-US" altLang="zh-CN" dirty="0">
                <a:hlinkClick r:id="rId4" action="ppaction://hlinksldjump"/>
              </a:rPr>
              <a:t>back</a:t>
            </a:r>
            <a:endParaRPr lang="en-US" dirty="0"/>
          </a:p>
        </p:txBody>
      </p:sp>
    </p:spTree>
    <p:extLst>
      <p:ext uri="{BB962C8B-B14F-4D97-AF65-F5344CB8AC3E}">
        <p14:creationId xmlns:p14="http://schemas.microsoft.com/office/powerpoint/2010/main" val="3682590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2236763"/>
            <a:ext cx="4637245" cy="1544087"/>
          </a:xfrm>
        </p:spPr>
        <p:txBody>
          <a:bodyPr>
            <a:normAutofit fontScale="90000"/>
          </a:bodyPr>
          <a:lstStyle/>
          <a:p>
            <a:r>
              <a:rPr lang="en-US" altLang="zh-CN" sz="3600" dirty="0">
                <a:solidFill>
                  <a:schemeClr val="tx1"/>
                </a:solidFill>
              </a:rPr>
              <a:t>Appendix :</a:t>
            </a:r>
            <a:br>
              <a:rPr lang="en-US" altLang="zh-CN" sz="3600" dirty="0">
                <a:solidFill>
                  <a:schemeClr val="tx1"/>
                </a:solidFill>
              </a:rPr>
            </a:br>
            <a:r>
              <a:rPr lang="en-US" altLang="zh-CN" sz="3600" dirty="0">
                <a:solidFill>
                  <a:schemeClr val="tx1"/>
                </a:solidFill>
              </a:rPr>
              <a:t>Bag</a:t>
            </a:r>
            <a:r>
              <a:rPr lang="zh-CN" altLang="en-US" sz="3600" dirty="0">
                <a:solidFill>
                  <a:schemeClr val="tx1"/>
                </a:solidFill>
              </a:rPr>
              <a:t> </a:t>
            </a:r>
            <a:r>
              <a:rPr lang="en-US" altLang="zh-CN" sz="3600" dirty="0">
                <a:solidFill>
                  <a:schemeClr val="tx1"/>
                </a:solidFill>
              </a:rPr>
              <a:t>of</a:t>
            </a:r>
            <a:r>
              <a:rPr lang="zh-CN" altLang="en-US" sz="3600" dirty="0">
                <a:solidFill>
                  <a:schemeClr val="tx1"/>
                </a:solidFill>
              </a:rPr>
              <a:t> </a:t>
            </a:r>
            <a:r>
              <a:rPr lang="en-US" altLang="zh-CN" sz="3600" dirty="0">
                <a:solidFill>
                  <a:schemeClr val="tx1"/>
                </a:solidFill>
              </a:rPr>
              <a:t>words</a:t>
            </a:r>
            <a:r>
              <a:rPr lang="zh-CN" altLang="en-US" sz="3600" dirty="0">
                <a:solidFill>
                  <a:schemeClr val="tx1"/>
                </a:solidFill>
              </a:rPr>
              <a:t> </a:t>
            </a:r>
            <a:r>
              <a:rPr lang="en-US" altLang="zh-CN" sz="3600" dirty="0">
                <a:solidFill>
                  <a:schemeClr val="tx1"/>
                </a:solidFill>
              </a:rPr>
              <a:t>model</a:t>
            </a:r>
            <a:endParaRPr lang="en-US" sz="3600" dirty="0">
              <a:solidFill>
                <a:schemeClr val="tx1"/>
              </a:solidFill>
            </a:endParaRPr>
          </a:p>
        </p:txBody>
      </p:sp>
      <p:sp>
        <p:nvSpPr>
          <p:cNvPr id="5" name="Rectangle 4">
            <a:extLst>
              <a:ext uri="{FF2B5EF4-FFF2-40B4-BE49-F238E27FC236}">
                <a16:creationId xmlns:a16="http://schemas.microsoft.com/office/drawing/2014/main" id="{9CAC03B6-9A2E-9D45-B228-51834EAC8E23}"/>
              </a:ext>
            </a:extLst>
          </p:cNvPr>
          <p:cNvSpPr/>
          <p:nvPr/>
        </p:nvSpPr>
        <p:spPr>
          <a:xfrm>
            <a:off x="5155769" y="1940599"/>
            <a:ext cx="6096000" cy="3139321"/>
          </a:xfrm>
          <a:prstGeom prst="rect">
            <a:avLst/>
          </a:prstGeom>
        </p:spPr>
        <p:txBody>
          <a:bodyPr>
            <a:spAutoFit/>
          </a:bodyPr>
          <a:lstStyle/>
          <a:p>
            <a:r>
              <a:rPr lang="en-US" dirty="0">
                <a:solidFill>
                  <a:srgbClr val="000000"/>
                </a:solidFill>
                <a:latin typeface="Helvetica Neue" panose="02000503000000020004" pitchFamily="2" charset="0"/>
              </a:rPr>
              <a:t>using the bag-of-words model:</a:t>
            </a:r>
          </a:p>
          <a:p>
            <a:pPr>
              <a:buFont typeface="+mj-lt"/>
              <a:buAutoNum type="arabicPeriod"/>
            </a:pPr>
            <a:r>
              <a:rPr lang="en-US" dirty="0">
                <a:solidFill>
                  <a:srgbClr val="000000"/>
                </a:solidFill>
                <a:latin typeface="Helvetica Neue" panose="02000503000000020004" pitchFamily="2" charset="0"/>
              </a:rPr>
              <a:t>Count how many times does a word occur in each message (Known as term frequency)</a:t>
            </a:r>
          </a:p>
          <a:p>
            <a:pPr>
              <a:buFont typeface="+mj-lt"/>
              <a:buAutoNum type="arabicPeriod"/>
            </a:pPr>
            <a:endParaRPr lang="en-US" dirty="0">
              <a:solidFill>
                <a:srgbClr val="000000"/>
              </a:solidFill>
              <a:latin typeface="Helvetica Neue" panose="02000503000000020004" pitchFamily="2" charset="0"/>
            </a:endParaRPr>
          </a:p>
          <a:p>
            <a:pPr>
              <a:buFont typeface="+mj-lt"/>
              <a:buAutoNum type="arabicPeriod"/>
            </a:pPr>
            <a:r>
              <a:rPr lang="en-US" dirty="0">
                <a:solidFill>
                  <a:srgbClr val="000000"/>
                </a:solidFill>
                <a:latin typeface="Helvetica Neue" panose="02000503000000020004" pitchFamily="2" charset="0"/>
              </a:rPr>
              <a:t>Weigh the counts, so that frequent tokens get lower weight (inverse document frequency)</a:t>
            </a:r>
          </a:p>
          <a:p>
            <a:endParaRPr lang="en-US" dirty="0">
              <a:solidFill>
                <a:srgbClr val="000000"/>
              </a:solidFill>
              <a:latin typeface="Helvetica Neue" panose="02000503000000020004" pitchFamily="2" charset="0"/>
            </a:endParaRPr>
          </a:p>
          <a:p>
            <a:r>
              <a:rPr lang="en-US" altLang="zh-CN" dirty="0">
                <a:solidFill>
                  <a:srgbClr val="000000"/>
                </a:solidFill>
                <a:latin typeface="Helvetica Neue" panose="02000503000000020004" pitchFamily="2" charset="0"/>
              </a:rPr>
              <a:t>3.</a:t>
            </a:r>
            <a:r>
              <a:rPr lang="en-US" dirty="0">
                <a:solidFill>
                  <a:srgbClr val="000000"/>
                </a:solidFill>
                <a:latin typeface="Helvetica Neue" panose="02000503000000020004" pitchFamily="2" charset="0"/>
              </a:rPr>
              <a:t>Normalize the vectors to unit length, to abstract from the original text length (L2 norm)</a:t>
            </a:r>
          </a:p>
          <a:p>
            <a:br>
              <a:rPr lang="en-US" dirty="0"/>
            </a:br>
            <a:endParaRPr lang="en-US" dirty="0"/>
          </a:p>
        </p:txBody>
      </p:sp>
      <p:sp>
        <p:nvSpPr>
          <p:cNvPr id="7" name="TextBox 6">
            <a:extLst>
              <a:ext uri="{FF2B5EF4-FFF2-40B4-BE49-F238E27FC236}">
                <a16:creationId xmlns:a16="http://schemas.microsoft.com/office/drawing/2014/main" id="{85E77C78-7317-E44A-8D52-29FC2A7B661C}"/>
              </a:ext>
            </a:extLst>
          </p:cNvPr>
          <p:cNvSpPr txBox="1"/>
          <p:nvPr/>
        </p:nvSpPr>
        <p:spPr>
          <a:xfrm>
            <a:off x="11139055" y="6392152"/>
            <a:ext cx="619080" cy="369332"/>
          </a:xfrm>
          <a:prstGeom prst="rect">
            <a:avLst/>
          </a:prstGeom>
          <a:noFill/>
        </p:spPr>
        <p:txBody>
          <a:bodyPr wrap="none" rtlCol="0">
            <a:spAutoFit/>
          </a:bodyPr>
          <a:lstStyle/>
          <a:p>
            <a:r>
              <a:rPr lang="en-US" altLang="zh-CN" dirty="0">
                <a:hlinkClick r:id="rId2" action="ppaction://hlinksldjump"/>
              </a:rPr>
              <a:t>back</a:t>
            </a:r>
            <a:endParaRPr lang="en-US" dirty="0"/>
          </a:p>
        </p:txBody>
      </p:sp>
    </p:spTree>
    <p:extLst>
      <p:ext uri="{BB962C8B-B14F-4D97-AF65-F5344CB8AC3E}">
        <p14:creationId xmlns:p14="http://schemas.microsoft.com/office/powerpoint/2010/main" val="3398310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2799471"/>
            <a:ext cx="4637245" cy="981379"/>
          </a:xfrm>
        </p:spPr>
        <p:txBody>
          <a:bodyPr>
            <a:normAutofit fontScale="90000"/>
          </a:bodyPr>
          <a:lstStyle/>
          <a:p>
            <a:r>
              <a:rPr lang="en-US" altLang="zh-CN" sz="3600" dirty="0">
                <a:solidFill>
                  <a:schemeClr val="tx1"/>
                </a:solidFill>
              </a:rPr>
              <a:t>Appendix :</a:t>
            </a:r>
            <a:br>
              <a:rPr lang="en-US" altLang="zh-CN" sz="3600" dirty="0">
                <a:solidFill>
                  <a:schemeClr val="tx1"/>
                </a:solidFill>
              </a:rPr>
            </a:br>
            <a:r>
              <a:rPr lang="en-US" altLang="zh-CN" sz="3600" dirty="0">
                <a:solidFill>
                  <a:schemeClr val="tx1"/>
                </a:solidFill>
              </a:rPr>
              <a:t>Vectorization</a:t>
            </a:r>
            <a:endParaRPr lang="en-US" sz="3600" dirty="0">
              <a:solidFill>
                <a:schemeClr val="tx1"/>
              </a:solidFill>
            </a:endParaRPr>
          </a:p>
        </p:txBody>
      </p:sp>
      <p:graphicFrame>
        <p:nvGraphicFramePr>
          <p:cNvPr id="3" name="Table 2">
            <a:extLst>
              <a:ext uri="{FF2B5EF4-FFF2-40B4-BE49-F238E27FC236}">
                <a16:creationId xmlns:a16="http://schemas.microsoft.com/office/drawing/2014/main" id="{3091A978-19A9-0442-A11A-0509F357653C}"/>
              </a:ext>
            </a:extLst>
          </p:cNvPr>
          <p:cNvGraphicFramePr>
            <a:graphicFrameLocks noGrp="1"/>
          </p:cNvGraphicFramePr>
          <p:nvPr>
            <p:extLst>
              <p:ext uri="{D42A27DB-BD31-4B8C-83A1-F6EECF244321}">
                <p14:modId xmlns:p14="http://schemas.microsoft.com/office/powerpoint/2010/main" val="2848268407"/>
              </p:ext>
            </p:extLst>
          </p:nvPr>
        </p:nvGraphicFramePr>
        <p:xfrm>
          <a:off x="5352595" y="2635971"/>
          <a:ext cx="5993190" cy="3096352"/>
        </p:xfrm>
        <a:graphic>
          <a:graphicData uri="http://schemas.openxmlformats.org/drawingml/2006/table">
            <a:tbl>
              <a:tblPr/>
              <a:tblGrid>
                <a:gridCol w="1198638">
                  <a:extLst>
                    <a:ext uri="{9D8B030D-6E8A-4147-A177-3AD203B41FA5}">
                      <a16:colId xmlns:a16="http://schemas.microsoft.com/office/drawing/2014/main" val="2911319728"/>
                    </a:ext>
                  </a:extLst>
                </a:gridCol>
                <a:gridCol w="1198638">
                  <a:extLst>
                    <a:ext uri="{9D8B030D-6E8A-4147-A177-3AD203B41FA5}">
                      <a16:colId xmlns:a16="http://schemas.microsoft.com/office/drawing/2014/main" val="1901015117"/>
                    </a:ext>
                  </a:extLst>
                </a:gridCol>
                <a:gridCol w="1198638">
                  <a:extLst>
                    <a:ext uri="{9D8B030D-6E8A-4147-A177-3AD203B41FA5}">
                      <a16:colId xmlns:a16="http://schemas.microsoft.com/office/drawing/2014/main" val="2171810680"/>
                    </a:ext>
                  </a:extLst>
                </a:gridCol>
                <a:gridCol w="1198638">
                  <a:extLst>
                    <a:ext uri="{9D8B030D-6E8A-4147-A177-3AD203B41FA5}">
                      <a16:colId xmlns:a16="http://schemas.microsoft.com/office/drawing/2014/main" val="2174910552"/>
                    </a:ext>
                  </a:extLst>
                </a:gridCol>
                <a:gridCol w="1198638">
                  <a:extLst>
                    <a:ext uri="{9D8B030D-6E8A-4147-A177-3AD203B41FA5}">
                      <a16:colId xmlns:a16="http://schemas.microsoft.com/office/drawing/2014/main" val="1630883803"/>
                    </a:ext>
                  </a:extLst>
                </a:gridCol>
              </a:tblGrid>
              <a:tr h="677327">
                <a:tc>
                  <a:txBody>
                    <a:bodyPr/>
                    <a:lstStyle/>
                    <a:p>
                      <a:pPr algn="r" fontAlgn="ctr"/>
                      <a:endParaRPr lang="en-US" b="1">
                        <a:effectLst/>
                      </a:endParaRPr>
                    </a:p>
                  </a:txBody>
                  <a:tcPr anchor="ctr">
                    <a:lnL>
                      <a:noFill/>
                    </a:lnL>
                    <a:lnR>
                      <a:noFill/>
                    </a:lnR>
                    <a:lnT>
                      <a:noFill/>
                    </a:lnT>
                    <a:lnB>
                      <a:noFill/>
                    </a:lnB>
                    <a:solidFill>
                      <a:srgbClr val="F5F5F5"/>
                    </a:solidFill>
                  </a:tcPr>
                </a:tc>
                <a:tc>
                  <a:txBody>
                    <a:bodyPr/>
                    <a:lstStyle/>
                    <a:p>
                      <a:pPr algn="r" fontAlgn="ctr"/>
                      <a:r>
                        <a:rPr lang="en-US" b="1" dirty="0">
                          <a:effectLst/>
                        </a:rPr>
                        <a:t>Message 1</a:t>
                      </a:r>
                    </a:p>
                  </a:txBody>
                  <a:tcPr anchor="ctr">
                    <a:lnL>
                      <a:noFill/>
                    </a:lnL>
                    <a:lnR>
                      <a:noFill/>
                    </a:lnR>
                    <a:lnT>
                      <a:noFill/>
                    </a:lnT>
                    <a:lnB>
                      <a:noFill/>
                    </a:lnB>
                    <a:solidFill>
                      <a:srgbClr val="F5F5F5"/>
                    </a:solidFill>
                  </a:tcPr>
                </a:tc>
                <a:tc>
                  <a:txBody>
                    <a:bodyPr/>
                    <a:lstStyle/>
                    <a:p>
                      <a:pPr algn="r" fontAlgn="ctr"/>
                      <a:r>
                        <a:rPr lang="en-US" b="1" dirty="0">
                          <a:effectLst/>
                        </a:rPr>
                        <a:t>Message 2</a:t>
                      </a:r>
                    </a:p>
                  </a:txBody>
                  <a:tcPr anchor="ctr">
                    <a:lnL>
                      <a:noFill/>
                    </a:lnL>
                    <a:lnR>
                      <a:noFill/>
                    </a:lnR>
                    <a:lnT>
                      <a:noFill/>
                    </a:lnT>
                    <a:lnB>
                      <a:noFill/>
                    </a:lnB>
                    <a:solidFill>
                      <a:srgbClr val="F5F5F5"/>
                    </a:solidFill>
                  </a:tcPr>
                </a:tc>
                <a:tc>
                  <a:txBody>
                    <a:bodyPr/>
                    <a:lstStyle/>
                    <a:p>
                      <a:pPr algn="r" fontAlgn="ctr"/>
                      <a:r>
                        <a:rPr lang="en-US" b="1">
                          <a:effectLst/>
                        </a:rPr>
                        <a:t>...</a:t>
                      </a:r>
                    </a:p>
                  </a:txBody>
                  <a:tcPr anchor="ctr">
                    <a:lnL>
                      <a:noFill/>
                    </a:lnL>
                    <a:lnR>
                      <a:noFill/>
                    </a:lnR>
                    <a:lnT>
                      <a:noFill/>
                    </a:lnT>
                    <a:lnB>
                      <a:noFill/>
                    </a:lnB>
                    <a:solidFill>
                      <a:srgbClr val="F5F5F5"/>
                    </a:solidFill>
                  </a:tcPr>
                </a:tc>
                <a:tc>
                  <a:txBody>
                    <a:bodyPr/>
                    <a:lstStyle/>
                    <a:p>
                      <a:pPr algn="r" fontAlgn="ctr"/>
                      <a:r>
                        <a:rPr lang="en-US" b="1">
                          <a:effectLst/>
                        </a:rPr>
                        <a:t>Message N</a:t>
                      </a:r>
                    </a:p>
                  </a:txBody>
                  <a:tcPr anchor="ctr">
                    <a:lnL>
                      <a:noFill/>
                    </a:lnL>
                    <a:lnR>
                      <a:noFill/>
                    </a:lnR>
                    <a:lnT>
                      <a:noFill/>
                    </a:lnT>
                    <a:lnB>
                      <a:noFill/>
                    </a:lnB>
                    <a:solidFill>
                      <a:srgbClr val="F5F5F5"/>
                    </a:solidFill>
                  </a:tcPr>
                </a:tc>
                <a:extLst>
                  <a:ext uri="{0D108BD9-81ED-4DB2-BD59-A6C34878D82A}">
                    <a16:rowId xmlns:a16="http://schemas.microsoft.com/office/drawing/2014/main" val="610543007"/>
                  </a:ext>
                </a:extLst>
              </a:tr>
              <a:tr h="677327">
                <a:tc>
                  <a:txBody>
                    <a:bodyPr/>
                    <a:lstStyle/>
                    <a:p>
                      <a:pPr algn="r" fontAlgn="ctr"/>
                      <a:r>
                        <a:rPr lang="en-US" b="1">
                          <a:effectLst/>
                        </a:rPr>
                        <a:t>Word 1 Count</a:t>
                      </a:r>
                      <a:endParaRPr lang="en-US">
                        <a:effectLst/>
                      </a:endParaRPr>
                    </a:p>
                  </a:txBody>
                  <a:tcPr anchor="ctr">
                    <a:lnL>
                      <a:noFill/>
                    </a:lnL>
                    <a:lnR>
                      <a:noFill/>
                    </a:lnR>
                    <a:lnT>
                      <a:noFill/>
                    </a:lnT>
                    <a:lnB>
                      <a:noFill/>
                    </a:lnB>
                  </a:tcPr>
                </a:tc>
                <a:tc>
                  <a:txBody>
                    <a:bodyPr/>
                    <a:lstStyle/>
                    <a:p>
                      <a:pPr algn="r" fontAlgn="ctr"/>
                      <a:r>
                        <a:rPr lang="en-US">
                          <a:effectLst/>
                        </a:rPr>
                        <a:t>0</a:t>
                      </a:r>
                    </a:p>
                  </a:txBody>
                  <a:tcPr anchor="ctr">
                    <a:lnL>
                      <a:noFill/>
                    </a:lnL>
                    <a:lnR>
                      <a:noFill/>
                    </a:lnR>
                    <a:lnT>
                      <a:noFill/>
                    </a:lnT>
                    <a:lnB>
                      <a:noFill/>
                    </a:lnB>
                  </a:tcPr>
                </a:tc>
                <a:tc>
                  <a:txBody>
                    <a:bodyPr/>
                    <a:lstStyle/>
                    <a:p>
                      <a:pPr algn="r" fontAlgn="ctr"/>
                      <a:r>
                        <a:rPr lang="en-US" dirty="0">
                          <a:effectLst/>
                        </a:rPr>
                        <a:t>1</a:t>
                      </a:r>
                    </a:p>
                  </a:txBody>
                  <a:tcPr anchor="ctr">
                    <a:lnL>
                      <a:noFill/>
                    </a:lnL>
                    <a:lnR>
                      <a:noFill/>
                    </a:lnR>
                    <a:lnT>
                      <a:noFill/>
                    </a:lnT>
                    <a:lnB>
                      <a:noFill/>
                    </a:lnB>
                  </a:tcPr>
                </a:tc>
                <a:tc>
                  <a:txBody>
                    <a:bodyPr/>
                    <a:lstStyle/>
                    <a:p>
                      <a:pPr algn="r" fontAlgn="ctr"/>
                      <a:r>
                        <a:rPr lang="en-US">
                          <a:effectLst/>
                        </a:rPr>
                        <a:t>...</a:t>
                      </a:r>
                    </a:p>
                  </a:txBody>
                  <a:tcPr anchor="ctr">
                    <a:lnL>
                      <a:noFill/>
                    </a:lnL>
                    <a:lnR>
                      <a:noFill/>
                    </a:lnR>
                    <a:lnT>
                      <a:noFill/>
                    </a:lnT>
                    <a:lnB>
                      <a:noFill/>
                    </a:lnB>
                  </a:tcPr>
                </a:tc>
                <a:tc>
                  <a:txBody>
                    <a:bodyPr/>
                    <a:lstStyle/>
                    <a:p>
                      <a:pPr algn="r" fontAlgn="ctr"/>
                      <a:r>
                        <a:rPr lang="en-US">
                          <a:effectLst/>
                        </a:rPr>
                        <a:t>0</a:t>
                      </a:r>
                    </a:p>
                  </a:txBody>
                  <a:tcPr anchor="ctr">
                    <a:lnL>
                      <a:noFill/>
                    </a:lnL>
                    <a:lnR>
                      <a:noFill/>
                    </a:lnR>
                    <a:lnT>
                      <a:noFill/>
                    </a:lnT>
                    <a:lnB>
                      <a:noFill/>
                    </a:lnB>
                  </a:tcPr>
                </a:tc>
                <a:extLst>
                  <a:ext uri="{0D108BD9-81ED-4DB2-BD59-A6C34878D82A}">
                    <a16:rowId xmlns:a16="http://schemas.microsoft.com/office/drawing/2014/main" val="1496445256"/>
                  </a:ext>
                </a:extLst>
              </a:tr>
              <a:tr h="677327">
                <a:tc>
                  <a:txBody>
                    <a:bodyPr/>
                    <a:lstStyle/>
                    <a:p>
                      <a:pPr algn="r" fontAlgn="ctr"/>
                      <a:r>
                        <a:rPr lang="en-US" b="1">
                          <a:effectLst/>
                        </a:rPr>
                        <a:t>Word 2 Count</a:t>
                      </a:r>
                      <a:endParaRPr lang="en-US">
                        <a:effectLst/>
                      </a:endParaRPr>
                    </a:p>
                  </a:txBody>
                  <a:tcPr anchor="ctr">
                    <a:lnL>
                      <a:noFill/>
                    </a:lnL>
                    <a:lnR>
                      <a:noFill/>
                    </a:lnR>
                    <a:lnT>
                      <a:noFill/>
                    </a:lnT>
                    <a:lnB>
                      <a:noFill/>
                    </a:lnB>
                    <a:solidFill>
                      <a:srgbClr val="F5F5F5"/>
                    </a:solidFill>
                  </a:tcPr>
                </a:tc>
                <a:tc>
                  <a:txBody>
                    <a:bodyPr/>
                    <a:lstStyle/>
                    <a:p>
                      <a:pPr algn="r" fontAlgn="ctr"/>
                      <a:r>
                        <a:rPr lang="en-US" dirty="0">
                          <a:effectLst/>
                        </a:rPr>
                        <a:t>0</a:t>
                      </a:r>
                    </a:p>
                  </a:txBody>
                  <a:tcPr anchor="ctr">
                    <a:lnL>
                      <a:noFill/>
                    </a:lnL>
                    <a:lnR>
                      <a:noFill/>
                    </a:lnR>
                    <a:lnT>
                      <a:noFill/>
                    </a:lnT>
                    <a:lnB>
                      <a:noFill/>
                    </a:lnB>
                    <a:solidFill>
                      <a:srgbClr val="F5F5F5"/>
                    </a:solidFill>
                  </a:tcPr>
                </a:tc>
                <a:tc>
                  <a:txBody>
                    <a:bodyPr/>
                    <a:lstStyle/>
                    <a:p>
                      <a:pPr algn="r" fontAlgn="ctr"/>
                      <a:r>
                        <a:rPr lang="en-US" dirty="0">
                          <a:effectLst/>
                        </a:rPr>
                        <a:t>0</a:t>
                      </a:r>
                    </a:p>
                  </a:txBody>
                  <a:tcPr anchor="ctr">
                    <a:lnL>
                      <a:noFill/>
                    </a:lnL>
                    <a:lnR>
                      <a:noFill/>
                    </a:lnR>
                    <a:lnT>
                      <a:noFill/>
                    </a:lnT>
                    <a:lnB>
                      <a:noFill/>
                    </a:lnB>
                    <a:solidFill>
                      <a:srgbClr val="F5F5F5"/>
                    </a:solidFill>
                  </a:tcPr>
                </a:tc>
                <a:tc>
                  <a:txBody>
                    <a:bodyPr/>
                    <a:lstStyle/>
                    <a:p>
                      <a:pPr algn="r" fontAlgn="ctr"/>
                      <a:r>
                        <a:rPr lang="en-US">
                          <a:effectLst/>
                        </a:rPr>
                        <a:t>...</a:t>
                      </a:r>
                    </a:p>
                  </a:txBody>
                  <a:tcPr anchor="ctr">
                    <a:lnL>
                      <a:noFill/>
                    </a:lnL>
                    <a:lnR>
                      <a:noFill/>
                    </a:lnR>
                    <a:lnT>
                      <a:noFill/>
                    </a:lnT>
                    <a:lnB>
                      <a:noFill/>
                    </a:lnB>
                    <a:solidFill>
                      <a:srgbClr val="F5F5F5"/>
                    </a:solidFill>
                  </a:tcPr>
                </a:tc>
                <a:tc>
                  <a:txBody>
                    <a:bodyPr/>
                    <a:lstStyle/>
                    <a:p>
                      <a:pPr algn="r" fontAlgn="ctr"/>
                      <a:r>
                        <a:rPr lang="en-US">
                          <a:effectLst/>
                        </a:rPr>
                        <a:t>0</a:t>
                      </a:r>
                    </a:p>
                  </a:txBody>
                  <a:tcPr anchor="ctr">
                    <a:lnL>
                      <a:noFill/>
                    </a:lnL>
                    <a:lnR>
                      <a:noFill/>
                    </a:lnR>
                    <a:lnT>
                      <a:noFill/>
                    </a:lnT>
                    <a:lnB>
                      <a:noFill/>
                    </a:lnB>
                    <a:solidFill>
                      <a:srgbClr val="F5F5F5"/>
                    </a:solidFill>
                  </a:tcPr>
                </a:tc>
                <a:extLst>
                  <a:ext uri="{0D108BD9-81ED-4DB2-BD59-A6C34878D82A}">
                    <a16:rowId xmlns:a16="http://schemas.microsoft.com/office/drawing/2014/main" val="1987014976"/>
                  </a:ext>
                </a:extLst>
              </a:tr>
              <a:tr h="387044">
                <a:tc>
                  <a:txBody>
                    <a:bodyPr/>
                    <a:lstStyle/>
                    <a:p>
                      <a:pPr algn="r" fontAlgn="ctr"/>
                      <a:r>
                        <a:rPr lang="en-US" b="1">
                          <a:effectLst/>
                        </a:rPr>
                        <a:t>...</a:t>
                      </a:r>
                      <a:endParaRPr lang="en-US">
                        <a:effectLst/>
                      </a:endParaRPr>
                    </a:p>
                  </a:txBody>
                  <a:tcPr anchor="ctr">
                    <a:lnL>
                      <a:noFill/>
                    </a:lnL>
                    <a:lnR>
                      <a:noFill/>
                    </a:lnR>
                    <a:lnT>
                      <a:noFill/>
                    </a:lnT>
                    <a:lnB>
                      <a:noFill/>
                    </a:lnB>
                  </a:tcPr>
                </a:tc>
                <a:tc>
                  <a:txBody>
                    <a:bodyPr/>
                    <a:lstStyle/>
                    <a:p>
                      <a:pPr algn="r" fontAlgn="ctr"/>
                      <a:r>
                        <a:rPr lang="en-US">
                          <a:effectLst/>
                        </a:rPr>
                        <a:t>1</a:t>
                      </a:r>
                    </a:p>
                  </a:txBody>
                  <a:tcPr anchor="ctr">
                    <a:lnL>
                      <a:noFill/>
                    </a:lnL>
                    <a:lnR>
                      <a:noFill/>
                    </a:lnR>
                    <a:lnT>
                      <a:noFill/>
                    </a:lnT>
                    <a:lnB>
                      <a:noFill/>
                    </a:lnB>
                  </a:tcPr>
                </a:tc>
                <a:tc>
                  <a:txBody>
                    <a:bodyPr/>
                    <a:lstStyle/>
                    <a:p>
                      <a:pPr algn="r" fontAlgn="ctr"/>
                      <a:r>
                        <a:rPr lang="en-US">
                          <a:effectLst/>
                        </a:rPr>
                        <a:t>2</a:t>
                      </a:r>
                    </a:p>
                  </a:txBody>
                  <a:tcPr anchor="ctr">
                    <a:lnL>
                      <a:noFill/>
                    </a:lnL>
                    <a:lnR>
                      <a:noFill/>
                    </a:lnR>
                    <a:lnT>
                      <a:noFill/>
                    </a:lnT>
                    <a:lnB>
                      <a:noFill/>
                    </a:lnB>
                  </a:tcPr>
                </a:tc>
                <a:tc>
                  <a:txBody>
                    <a:bodyPr/>
                    <a:lstStyle/>
                    <a:p>
                      <a:pPr algn="r" fontAlgn="ctr"/>
                      <a:r>
                        <a:rPr lang="en-US">
                          <a:effectLst/>
                        </a:rPr>
                        <a:t>...</a:t>
                      </a:r>
                    </a:p>
                  </a:txBody>
                  <a:tcPr anchor="ctr">
                    <a:lnL>
                      <a:noFill/>
                    </a:lnL>
                    <a:lnR>
                      <a:noFill/>
                    </a:lnR>
                    <a:lnT>
                      <a:noFill/>
                    </a:lnT>
                    <a:lnB>
                      <a:noFill/>
                    </a:lnB>
                  </a:tcPr>
                </a:tc>
                <a:tc>
                  <a:txBody>
                    <a:bodyPr/>
                    <a:lstStyle/>
                    <a:p>
                      <a:pPr algn="r" fontAlgn="ctr"/>
                      <a:r>
                        <a:rPr lang="en-US">
                          <a:effectLst/>
                        </a:rPr>
                        <a:t>0</a:t>
                      </a:r>
                    </a:p>
                  </a:txBody>
                  <a:tcPr anchor="ctr">
                    <a:lnL>
                      <a:noFill/>
                    </a:lnL>
                    <a:lnR>
                      <a:noFill/>
                    </a:lnR>
                    <a:lnT>
                      <a:noFill/>
                    </a:lnT>
                    <a:lnB>
                      <a:noFill/>
                    </a:lnB>
                  </a:tcPr>
                </a:tc>
                <a:extLst>
                  <a:ext uri="{0D108BD9-81ED-4DB2-BD59-A6C34878D82A}">
                    <a16:rowId xmlns:a16="http://schemas.microsoft.com/office/drawing/2014/main" val="2753771697"/>
                  </a:ext>
                </a:extLst>
              </a:tr>
              <a:tr h="677327">
                <a:tc>
                  <a:txBody>
                    <a:bodyPr/>
                    <a:lstStyle/>
                    <a:p>
                      <a:pPr algn="r" fontAlgn="ctr"/>
                      <a:r>
                        <a:rPr lang="en-US" b="1">
                          <a:effectLst/>
                        </a:rPr>
                        <a:t>Word N Count</a:t>
                      </a:r>
                      <a:endParaRPr lang="en-US">
                        <a:effectLst/>
                      </a:endParaRPr>
                    </a:p>
                  </a:txBody>
                  <a:tcPr anchor="ctr">
                    <a:lnL>
                      <a:noFill/>
                    </a:lnL>
                    <a:lnR>
                      <a:noFill/>
                    </a:lnR>
                    <a:lnT>
                      <a:noFill/>
                    </a:lnT>
                    <a:lnB>
                      <a:noFill/>
                    </a:lnB>
                    <a:solidFill>
                      <a:srgbClr val="F5F5F5"/>
                    </a:solidFill>
                  </a:tcPr>
                </a:tc>
                <a:tc>
                  <a:txBody>
                    <a:bodyPr/>
                    <a:lstStyle/>
                    <a:p>
                      <a:pPr algn="r" fontAlgn="ctr"/>
                      <a:r>
                        <a:rPr lang="en-US">
                          <a:effectLst/>
                        </a:rPr>
                        <a:t>0</a:t>
                      </a:r>
                    </a:p>
                  </a:txBody>
                  <a:tcPr anchor="ctr">
                    <a:lnL>
                      <a:noFill/>
                    </a:lnL>
                    <a:lnR>
                      <a:noFill/>
                    </a:lnR>
                    <a:lnT>
                      <a:noFill/>
                    </a:lnT>
                    <a:lnB>
                      <a:noFill/>
                    </a:lnB>
                    <a:solidFill>
                      <a:srgbClr val="F5F5F5"/>
                    </a:solidFill>
                  </a:tcPr>
                </a:tc>
                <a:tc>
                  <a:txBody>
                    <a:bodyPr/>
                    <a:lstStyle/>
                    <a:p>
                      <a:pPr algn="r" fontAlgn="ctr"/>
                      <a:r>
                        <a:rPr lang="en-US">
                          <a:effectLst/>
                        </a:rPr>
                        <a:t>1</a:t>
                      </a:r>
                    </a:p>
                  </a:txBody>
                  <a:tcPr anchor="ctr">
                    <a:lnL>
                      <a:noFill/>
                    </a:lnL>
                    <a:lnR>
                      <a:noFill/>
                    </a:lnR>
                    <a:lnT>
                      <a:noFill/>
                    </a:lnT>
                    <a:lnB>
                      <a:noFill/>
                    </a:lnB>
                    <a:solidFill>
                      <a:srgbClr val="F5F5F5"/>
                    </a:solidFill>
                  </a:tcPr>
                </a:tc>
                <a:tc>
                  <a:txBody>
                    <a:bodyPr/>
                    <a:lstStyle/>
                    <a:p>
                      <a:pPr algn="r" fontAlgn="ctr"/>
                      <a:r>
                        <a:rPr lang="en-US">
                          <a:effectLst/>
                        </a:rPr>
                        <a:t>...</a:t>
                      </a:r>
                    </a:p>
                  </a:txBody>
                  <a:tcPr anchor="ctr">
                    <a:lnL>
                      <a:noFill/>
                    </a:lnL>
                    <a:lnR>
                      <a:noFill/>
                    </a:lnR>
                    <a:lnT>
                      <a:noFill/>
                    </a:lnT>
                    <a:lnB>
                      <a:noFill/>
                    </a:lnB>
                    <a:solidFill>
                      <a:srgbClr val="F5F5F5"/>
                    </a:solidFill>
                  </a:tcPr>
                </a:tc>
                <a:tc>
                  <a:txBody>
                    <a:bodyPr/>
                    <a:lstStyle/>
                    <a:p>
                      <a:pPr algn="r" fontAlgn="ctr"/>
                      <a:r>
                        <a:rPr lang="en-US" dirty="0">
                          <a:effectLst/>
                        </a:rPr>
                        <a:t>1</a:t>
                      </a:r>
                    </a:p>
                  </a:txBody>
                  <a:tcPr anchor="ctr">
                    <a:lnL>
                      <a:noFill/>
                    </a:lnL>
                    <a:lnR>
                      <a:noFill/>
                    </a:lnR>
                    <a:lnT>
                      <a:noFill/>
                    </a:lnT>
                    <a:lnB>
                      <a:noFill/>
                    </a:lnB>
                    <a:solidFill>
                      <a:srgbClr val="F5F5F5"/>
                    </a:solidFill>
                  </a:tcPr>
                </a:tc>
                <a:extLst>
                  <a:ext uri="{0D108BD9-81ED-4DB2-BD59-A6C34878D82A}">
                    <a16:rowId xmlns:a16="http://schemas.microsoft.com/office/drawing/2014/main" val="3072138244"/>
                  </a:ext>
                </a:extLst>
              </a:tr>
            </a:tbl>
          </a:graphicData>
        </a:graphic>
      </p:graphicFrame>
      <p:sp>
        <p:nvSpPr>
          <p:cNvPr id="8" name="Rectangle 7">
            <a:extLst>
              <a:ext uri="{FF2B5EF4-FFF2-40B4-BE49-F238E27FC236}">
                <a16:creationId xmlns:a16="http://schemas.microsoft.com/office/drawing/2014/main" id="{7CF6FAC7-7F7C-F744-BAF8-E53ACC061551}"/>
              </a:ext>
            </a:extLst>
          </p:cNvPr>
          <p:cNvSpPr/>
          <p:nvPr/>
        </p:nvSpPr>
        <p:spPr>
          <a:xfrm>
            <a:off x="5352595" y="775814"/>
            <a:ext cx="6096000" cy="1200329"/>
          </a:xfrm>
          <a:prstGeom prst="rect">
            <a:avLst/>
          </a:prstGeom>
        </p:spPr>
        <p:txBody>
          <a:bodyPr>
            <a:spAutoFit/>
          </a:bodyPr>
          <a:lstStyle/>
          <a:p>
            <a:r>
              <a:rPr lang="en-US" dirty="0">
                <a:solidFill>
                  <a:srgbClr val="000000"/>
                </a:solidFill>
                <a:latin typeface="Helvetica Neue" panose="02000503000000020004" pitchFamily="2" charset="0"/>
              </a:rPr>
              <a:t>Each vector will have as many dimensions as there are unique words in the SMS corpus. We will first use </a:t>
            </a:r>
            <a:r>
              <a:rPr lang="en-US" dirty="0" err="1">
                <a:solidFill>
                  <a:srgbClr val="000000"/>
                </a:solidFill>
                <a:latin typeface="Helvetica Neue" panose="02000503000000020004" pitchFamily="2" charset="0"/>
              </a:rPr>
              <a:t>SciKit</a:t>
            </a:r>
            <a:r>
              <a:rPr lang="en-US" dirty="0">
                <a:solidFill>
                  <a:srgbClr val="000000"/>
                </a:solidFill>
                <a:latin typeface="Helvetica Neue" panose="02000503000000020004" pitchFamily="2" charset="0"/>
              </a:rPr>
              <a:t> </a:t>
            </a:r>
            <a:r>
              <a:rPr lang="en-US" dirty="0" err="1">
                <a:solidFill>
                  <a:srgbClr val="000000"/>
                </a:solidFill>
                <a:latin typeface="Helvetica Neue" panose="02000503000000020004" pitchFamily="2" charset="0"/>
              </a:rPr>
              <a:t>Learn's</a:t>
            </a:r>
            <a:r>
              <a:rPr lang="en-US" dirty="0">
                <a:solidFill>
                  <a:srgbClr val="000000"/>
                </a:solidFill>
                <a:latin typeface="Helvetica Neue" panose="02000503000000020004" pitchFamily="2" charset="0"/>
              </a:rPr>
              <a:t> </a:t>
            </a:r>
            <a:r>
              <a:rPr lang="en-US" b="1" dirty="0" err="1">
                <a:solidFill>
                  <a:srgbClr val="000000"/>
                </a:solidFill>
                <a:latin typeface="Helvetica Neue" panose="02000503000000020004" pitchFamily="2" charset="0"/>
              </a:rPr>
              <a:t>CountVectorizer</a:t>
            </a:r>
            <a:r>
              <a:rPr lang="en-US" dirty="0">
                <a:solidFill>
                  <a:srgbClr val="000000"/>
                </a:solidFill>
                <a:latin typeface="Helvetica Neue" panose="02000503000000020004" pitchFamily="2" charset="0"/>
              </a:rPr>
              <a:t>. This model will convert a collection of text documents to a matrix of token counts.</a:t>
            </a:r>
            <a:endParaRPr lang="en-US" dirty="0"/>
          </a:p>
        </p:txBody>
      </p:sp>
      <p:sp>
        <p:nvSpPr>
          <p:cNvPr id="11" name="TextBox 10">
            <a:extLst>
              <a:ext uri="{FF2B5EF4-FFF2-40B4-BE49-F238E27FC236}">
                <a16:creationId xmlns:a16="http://schemas.microsoft.com/office/drawing/2014/main" id="{92DA495F-191C-B842-A9F7-11C465AD54D7}"/>
              </a:ext>
            </a:extLst>
          </p:cNvPr>
          <p:cNvSpPr txBox="1"/>
          <p:nvPr/>
        </p:nvSpPr>
        <p:spPr>
          <a:xfrm>
            <a:off x="11139055" y="6392152"/>
            <a:ext cx="619080" cy="369332"/>
          </a:xfrm>
          <a:prstGeom prst="rect">
            <a:avLst/>
          </a:prstGeom>
          <a:noFill/>
        </p:spPr>
        <p:txBody>
          <a:bodyPr wrap="none" rtlCol="0">
            <a:spAutoFit/>
          </a:bodyPr>
          <a:lstStyle/>
          <a:p>
            <a:r>
              <a:rPr lang="en-US" altLang="zh-CN" dirty="0">
                <a:hlinkClick r:id="rId2" action="ppaction://hlinksldjump"/>
              </a:rPr>
              <a:t>back</a:t>
            </a:r>
            <a:endParaRPr lang="en-US" dirty="0"/>
          </a:p>
        </p:txBody>
      </p:sp>
    </p:spTree>
    <p:extLst>
      <p:ext uri="{BB962C8B-B14F-4D97-AF65-F5344CB8AC3E}">
        <p14:creationId xmlns:p14="http://schemas.microsoft.com/office/powerpoint/2010/main" val="2649625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0" y="2672863"/>
            <a:ext cx="4637245" cy="1107988"/>
          </a:xfrm>
        </p:spPr>
        <p:txBody>
          <a:bodyPr>
            <a:normAutofit fontScale="90000"/>
          </a:bodyPr>
          <a:lstStyle/>
          <a:p>
            <a:r>
              <a:rPr lang="en-US" altLang="zh-CN" sz="3600" dirty="0">
                <a:solidFill>
                  <a:schemeClr val="tx1"/>
                </a:solidFill>
              </a:rPr>
              <a:t>Appendix :</a:t>
            </a:r>
            <a:br>
              <a:rPr lang="en-US" altLang="zh-CN" sz="3600" dirty="0">
                <a:solidFill>
                  <a:schemeClr val="tx1"/>
                </a:solidFill>
              </a:rPr>
            </a:br>
            <a:r>
              <a:rPr lang="en-US" sz="3600" dirty="0">
                <a:solidFill>
                  <a:schemeClr val="tx1"/>
                </a:solidFill>
              </a:rPr>
              <a:t>TF-IDF</a:t>
            </a:r>
          </a:p>
        </p:txBody>
      </p:sp>
      <p:sp>
        <p:nvSpPr>
          <p:cNvPr id="3" name="Rectangle 2">
            <a:extLst>
              <a:ext uri="{FF2B5EF4-FFF2-40B4-BE49-F238E27FC236}">
                <a16:creationId xmlns:a16="http://schemas.microsoft.com/office/drawing/2014/main" id="{65AE928C-42F8-DB4B-9E8D-CF03D00E0DE3}"/>
              </a:ext>
            </a:extLst>
          </p:cNvPr>
          <p:cNvSpPr/>
          <p:nvPr/>
        </p:nvSpPr>
        <p:spPr>
          <a:xfrm>
            <a:off x="4761938" y="738986"/>
            <a:ext cx="7291518" cy="5170646"/>
          </a:xfrm>
          <a:prstGeom prst="rect">
            <a:avLst/>
          </a:prstGeom>
        </p:spPr>
        <p:txBody>
          <a:bodyPr wrap="square">
            <a:spAutoFit/>
          </a:bodyPr>
          <a:lstStyle/>
          <a:p>
            <a:r>
              <a:rPr lang="en-US" sz="1100" dirty="0">
                <a:solidFill>
                  <a:srgbClr val="000000"/>
                </a:solidFill>
                <a:latin typeface="Helvetica Neue" panose="02000503000000020004" pitchFamily="2" charset="0"/>
              </a:rPr>
              <a:t>the term weighting and normalization can be done with </a:t>
            </a:r>
            <a:r>
              <a:rPr lang="en-US" sz="1100" u="sng" dirty="0">
                <a:solidFill>
                  <a:srgbClr val="337AB7"/>
                </a:solidFill>
                <a:latin typeface="Helvetica Neue" panose="02000503000000020004" pitchFamily="2" charset="0"/>
                <a:hlinkClick r:id="rId2"/>
              </a:rPr>
              <a:t>TF-IDF</a:t>
            </a:r>
            <a:r>
              <a:rPr lang="en-US" sz="1100" dirty="0">
                <a:solidFill>
                  <a:srgbClr val="000000"/>
                </a:solidFill>
                <a:latin typeface="Helvetica Neue" panose="02000503000000020004" pitchFamily="2" charset="0"/>
              </a:rPr>
              <a:t>, using </a:t>
            </a:r>
            <a:r>
              <a:rPr lang="en-US" sz="1100" dirty="0" err="1">
                <a:solidFill>
                  <a:srgbClr val="000000"/>
                </a:solidFill>
                <a:latin typeface="Helvetica Neue" panose="02000503000000020004" pitchFamily="2" charset="0"/>
              </a:rPr>
              <a:t>scikit-learn's</a:t>
            </a:r>
            <a:r>
              <a:rPr lang="en-US" sz="1100" dirty="0">
                <a:solidFill>
                  <a:srgbClr val="000000"/>
                </a:solidFill>
                <a:latin typeface="Helvetica Neue" panose="02000503000000020004" pitchFamily="2" charset="0"/>
              </a:rPr>
              <a:t> </a:t>
            </a:r>
            <a:r>
              <a:rPr lang="en-US" sz="1100" dirty="0" err="1">
                <a:solidFill>
                  <a:srgbClr val="000000"/>
                </a:solidFill>
                <a:latin typeface="Helvetica Neue" panose="02000503000000020004" pitchFamily="2" charset="0"/>
              </a:rPr>
              <a:t>TfidfTransformer</a:t>
            </a:r>
            <a:r>
              <a:rPr lang="en-US" sz="1100" dirty="0">
                <a:solidFill>
                  <a:srgbClr val="000000"/>
                </a:solidFill>
                <a:latin typeface="Helvetica Neue" panose="02000503000000020004" pitchFamily="2" charset="0"/>
              </a:rPr>
              <a:t>.</a:t>
            </a:r>
          </a:p>
          <a:p>
            <a:r>
              <a:rPr lang="en-US" sz="1100" dirty="0">
                <a:solidFill>
                  <a:srgbClr val="000000"/>
                </a:solidFill>
                <a:latin typeface="Helvetica Neue" panose="02000503000000020004" pitchFamily="2" charset="0"/>
              </a:rPr>
              <a:t>TF-IDF stands for </a:t>
            </a:r>
            <a:r>
              <a:rPr lang="en-US" sz="1100" i="1" dirty="0">
                <a:solidFill>
                  <a:srgbClr val="000000"/>
                </a:solidFill>
                <a:latin typeface="Helvetica Neue" panose="02000503000000020004" pitchFamily="2" charset="0"/>
              </a:rPr>
              <a:t>term frequency-inverse document frequency</a:t>
            </a:r>
            <a:r>
              <a:rPr lang="en-US" sz="1100" dirty="0">
                <a:solidFill>
                  <a:srgbClr val="000000"/>
                </a:solidFill>
                <a:latin typeface="Helvetica Neue" panose="02000503000000020004" pitchFamily="2" charset="0"/>
              </a:rPr>
              <a:t>, and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weight is a weight often used in information retrieval and text mining. This weight is a statistical measure used to evaluate how important a word is to a document in a collection or corpus. The importance increases proportionally to the number of times a word appears in the document but is offset by the frequency of the word in the corpus. Variations of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weighting scheme are often used by search engines as a central tool in scoring and ranking a document's relevance given a user query.</a:t>
            </a:r>
          </a:p>
          <a:p>
            <a:r>
              <a:rPr lang="en-US" sz="1100" dirty="0">
                <a:solidFill>
                  <a:srgbClr val="000000"/>
                </a:solidFill>
                <a:latin typeface="Helvetica Neue" panose="02000503000000020004" pitchFamily="2" charset="0"/>
              </a:rPr>
              <a:t>One of the simplest ranking functions is computed by summing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for each query term; many more sophisticated ranking functions are variants of this simple model.</a:t>
            </a:r>
          </a:p>
          <a:p>
            <a:r>
              <a:rPr lang="en-US" sz="1100" dirty="0">
                <a:solidFill>
                  <a:srgbClr val="000000"/>
                </a:solidFill>
                <a:latin typeface="Helvetica Neue" panose="02000503000000020004" pitchFamily="2" charset="0"/>
              </a:rPr>
              <a:t>Typically,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weight is composed by two terms: the first computes the normalized Term Frequency (TF), aka. the number of times a word appears in a document, divided by the total number of words in that document; the second term is the Inverse Document Frequency (IDF), computed as the logarithm of the number of the documents in the corpus divided by the number of documents where the specific term appears.</a:t>
            </a:r>
          </a:p>
          <a:p>
            <a:r>
              <a:rPr lang="en-US" sz="1100" b="1" dirty="0">
                <a:solidFill>
                  <a:srgbClr val="000000"/>
                </a:solidFill>
                <a:latin typeface="Helvetica Neue" panose="02000503000000020004" pitchFamily="2" charset="0"/>
              </a:rPr>
              <a:t>TF: Term Frequency</a:t>
            </a:r>
            <a:r>
              <a:rPr lang="en-US" sz="1100" dirty="0">
                <a:solidFill>
                  <a:srgbClr val="000000"/>
                </a:solidFill>
                <a:latin typeface="Helvetica Neue" panose="02000503000000020004" pitchFamily="2" charset="0"/>
              </a:rPr>
              <a:t>, which measures how frequently a term occurs in a document. Since every document is different in length, it is possible that a term would appear much more times in long documents than shorter ones. Thus, the term frequency is often divided by the document length (aka. the total number of terms in the document) as a way of normalization:</a:t>
            </a:r>
          </a:p>
          <a:p>
            <a:r>
              <a:rPr lang="en-US" sz="1100" i="1" dirty="0">
                <a:solidFill>
                  <a:srgbClr val="000000"/>
                </a:solidFill>
                <a:latin typeface="Helvetica Neue" panose="02000503000000020004" pitchFamily="2" charset="0"/>
              </a:rPr>
              <a:t>TF(t) = (Number of times term t appears in a document) / (Total number of terms in the document).</a:t>
            </a:r>
            <a:endParaRPr lang="en-US" sz="1100" dirty="0">
              <a:solidFill>
                <a:srgbClr val="000000"/>
              </a:solidFill>
              <a:latin typeface="Helvetica Neue" panose="02000503000000020004" pitchFamily="2" charset="0"/>
            </a:endParaRPr>
          </a:p>
          <a:p>
            <a:r>
              <a:rPr lang="en-US" sz="1100" b="1" dirty="0">
                <a:solidFill>
                  <a:srgbClr val="000000"/>
                </a:solidFill>
                <a:latin typeface="Helvetica Neue" panose="02000503000000020004" pitchFamily="2" charset="0"/>
              </a:rPr>
              <a:t>IDF: Inverse Document Frequency</a:t>
            </a:r>
            <a:r>
              <a:rPr lang="en-US" sz="1100" dirty="0">
                <a:solidFill>
                  <a:srgbClr val="000000"/>
                </a:solidFill>
                <a:latin typeface="Helvetica Neue" panose="02000503000000020004" pitchFamily="2" charset="0"/>
              </a:rPr>
              <a:t>, which measures how important a term is. While computing TF, all terms are considered equally important. However it is known that certain terms, such as "is", "of", and "that", may appear a lot of times but have little importance. Thus we need to weigh down the frequent terms while scale up the rare ones, by computing the following:</a:t>
            </a:r>
          </a:p>
          <a:p>
            <a:r>
              <a:rPr lang="en-US" sz="1100" i="1" dirty="0">
                <a:solidFill>
                  <a:srgbClr val="000000"/>
                </a:solidFill>
                <a:latin typeface="Helvetica Neue" panose="02000503000000020004" pitchFamily="2" charset="0"/>
              </a:rPr>
              <a:t>IDF(t) = </a:t>
            </a:r>
            <a:r>
              <a:rPr lang="en-US" sz="1100" i="1" dirty="0" err="1">
                <a:solidFill>
                  <a:srgbClr val="000000"/>
                </a:solidFill>
                <a:latin typeface="Helvetica Neue" panose="02000503000000020004" pitchFamily="2" charset="0"/>
              </a:rPr>
              <a:t>log_e</a:t>
            </a:r>
            <a:r>
              <a:rPr lang="en-US" sz="1100" i="1" dirty="0">
                <a:solidFill>
                  <a:srgbClr val="000000"/>
                </a:solidFill>
                <a:latin typeface="Helvetica Neue" panose="02000503000000020004" pitchFamily="2" charset="0"/>
              </a:rPr>
              <a:t>(Total number of documents / Number of documents with term t in it).</a:t>
            </a:r>
            <a:endParaRPr lang="en-US" sz="1100" dirty="0">
              <a:solidFill>
                <a:srgbClr val="000000"/>
              </a:solidFill>
              <a:latin typeface="Helvetica Neue" panose="02000503000000020004" pitchFamily="2" charset="0"/>
            </a:endParaRPr>
          </a:p>
          <a:p>
            <a:r>
              <a:rPr lang="en-US" sz="1100" dirty="0">
                <a:solidFill>
                  <a:srgbClr val="000000"/>
                </a:solidFill>
                <a:latin typeface="Helvetica Neue" panose="02000503000000020004" pitchFamily="2" charset="0"/>
              </a:rPr>
              <a:t>See below for a simple example.</a:t>
            </a:r>
          </a:p>
          <a:p>
            <a:r>
              <a:rPr lang="en-US" sz="1100" b="1" dirty="0">
                <a:solidFill>
                  <a:srgbClr val="000000"/>
                </a:solidFill>
                <a:latin typeface="Helvetica Neue" panose="02000503000000020004" pitchFamily="2" charset="0"/>
              </a:rPr>
              <a:t>Example:</a:t>
            </a:r>
            <a:endParaRPr lang="en-US" sz="1100" dirty="0">
              <a:solidFill>
                <a:srgbClr val="000000"/>
              </a:solidFill>
              <a:latin typeface="Helvetica Neue" panose="02000503000000020004" pitchFamily="2" charset="0"/>
            </a:endParaRPr>
          </a:p>
          <a:p>
            <a:r>
              <a:rPr lang="en-US" sz="1100" dirty="0">
                <a:solidFill>
                  <a:srgbClr val="000000"/>
                </a:solidFill>
                <a:latin typeface="Helvetica Neue" panose="02000503000000020004" pitchFamily="2" charset="0"/>
              </a:rPr>
              <a:t>Consider a document containing 100 words wherein the word cat appears 3 times.</a:t>
            </a:r>
          </a:p>
          <a:p>
            <a:r>
              <a:rPr lang="en-US" sz="1100" dirty="0">
                <a:solidFill>
                  <a:srgbClr val="000000"/>
                </a:solidFill>
                <a:latin typeface="Helvetica Neue" panose="02000503000000020004" pitchFamily="2" charset="0"/>
              </a:rPr>
              <a:t>The term frequency (i.e., </a:t>
            </a:r>
            <a:r>
              <a:rPr lang="en-US" sz="1100" dirty="0" err="1">
                <a:solidFill>
                  <a:srgbClr val="000000"/>
                </a:solidFill>
                <a:latin typeface="Helvetica Neue" panose="02000503000000020004" pitchFamily="2" charset="0"/>
              </a:rPr>
              <a:t>tf</a:t>
            </a:r>
            <a:r>
              <a:rPr lang="en-US" sz="1100" dirty="0">
                <a:solidFill>
                  <a:srgbClr val="000000"/>
                </a:solidFill>
                <a:latin typeface="Helvetica Neue" panose="02000503000000020004" pitchFamily="2" charset="0"/>
              </a:rPr>
              <a:t>) for cat is then (3 / 100) = 0.03. Now, assume we have 10 million documents and the word cat appears in one thousand of these. Then, the inverse document frequency (i.e., </a:t>
            </a:r>
            <a:r>
              <a:rPr lang="en-US" sz="1100" dirty="0" err="1">
                <a:solidFill>
                  <a:srgbClr val="000000"/>
                </a:solidFill>
                <a:latin typeface="Helvetica Neue" panose="02000503000000020004" pitchFamily="2" charset="0"/>
              </a:rPr>
              <a:t>idf</a:t>
            </a:r>
            <a:r>
              <a:rPr lang="en-US" sz="1100" dirty="0">
                <a:solidFill>
                  <a:srgbClr val="000000"/>
                </a:solidFill>
                <a:latin typeface="Helvetica Neue" panose="02000503000000020004" pitchFamily="2" charset="0"/>
              </a:rPr>
              <a:t>) is calculated as log(10,000,000 / 1,000) = 4. Thus, the </a:t>
            </a:r>
            <a:r>
              <a:rPr lang="en-US" sz="1100" dirty="0" err="1">
                <a:solidFill>
                  <a:srgbClr val="000000"/>
                </a:solidFill>
                <a:latin typeface="Helvetica Neue" panose="02000503000000020004" pitchFamily="2" charset="0"/>
              </a:rPr>
              <a:t>Tf-idf</a:t>
            </a:r>
            <a:r>
              <a:rPr lang="en-US" sz="1100" dirty="0">
                <a:solidFill>
                  <a:srgbClr val="000000"/>
                </a:solidFill>
                <a:latin typeface="Helvetica Neue" panose="02000503000000020004" pitchFamily="2" charset="0"/>
              </a:rPr>
              <a:t> weight is the product of these quantities: 0.03 * 4 = 0.12.</a:t>
            </a:r>
            <a:endParaRPr lang="en-US" sz="1100" b="0" i="0" dirty="0">
              <a:solidFill>
                <a:srgbClr val="000000"/>
              </a:solidFill>
              <a:effectLst/>
              <a:latin typeface="Helvetica Neue" panose="02000503000000020004" pitchFamily="2" charset="0"/>
            </a:endParaRPr>
          </a:p>
        </p:txBody>
      </p:sp>
      <p:sp>
        <p:nvSpPr>
          <p:cNvPr id="11" name="TextBox 10">
            <a:extLst>
              <a:ext uri="{FF2B5EF4-FFF2-40B4-BE49-F238E27FC236}">
                <a16:creationId xmlns:a16="http://schemas.microsoft.com/office/drawing/2014/main" id="{EF41136B-2EE3-2746-8624-E3DF93C90956}"/>
              </a:ext>
            </a:extLst>
          </p:cNvPr>
          <p:cNvSpPr txBox="1"/>
          <p:nvPr/>
        </p:nvSpPr>
        <p:spPr>
          <a:xfrm>
            <a:off x="11139055" y="6392152"/>
            <a:ext cx="619080" cy="369332"/>
          </a:xfrm>
          <a:prstGeom prst="rect">
            <a:avLst/>
          </a:prstGeom>
          <a:noFill/>
        </p:spPr>
        <p:txBody>
          <a:bodyPr wrap="none" rtlCol="0">
            <a:spAutoFit/>
          </a:bodyPr>
          <a:lstStyle/>
          <a:p>
            <a:r>
              <a:rPr lang="en-US" altLang="zh-CN" dirty="0">
                <a:hlinkClick r:id="rId3" action="ppaction://hlinksldjump"/>
              </a:rPr>
              <a:t>back</a:t>
            </a:r>
            <a:endParaRPr lang="en-US" dirty="0"/>
          </a:p>
        </p:txBody>
      </p:sp>
    </p:spTree>
    <p:extLst>
      <p:ext uri="{BB962C8B-B14F-4D97-AF65-F5344CB8AC3E}">
        <p14:creationId xmlns:p14="http://schemas.microsoft.com/office/powerpoint/2010/main" val="452702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0" y="2570206"/>
            <a:ext cx="4637245" cy="2126350"/>
          </a:xfrm>
        </p:spPr>
        <p:txBody>
          <a:bodyPr>
            <a:normAutofit fontScale="90000"/>
          </a:bodyPr>
          <a:lstStyle/>
          <a:p>
            <a:r>
              <a:rPr lang="en-US" altLang="zh-CN" sz="3200" dirty="0">
                <a:solidFill>
                  <a:schemeClr val="tx1"/>
                </a:solidFill>
              </a:rPr>
              <a:t>Appendix:</a:t>
            </a:r>
            <a:br>
              <a:rPr lang="en-US" altLang="zh-CN" sz="3200" dirty="0">
                <a:solidFill>
                  <a:schemeClr val="tx1"/>
                </a:solidFill>
              </a:rPr>
            </a:br>
            <a:r>
              <a:rPr lang="en-US" altLang="zh-CN" sz="3200" dirty="0">
                <a:solidFill>
                  <a:schemeClr val="tx1"/>
                </a:solidFill>
              </a:rPr>
              <a:t>result</a:t>
            </a:r>
            <a:r>
              <a:rPr lang="zh-CN" altLang="en-US" sz="3200" dirty="0">
                <a:solidFill>
                  <a:schemeClr val="tx1"/>
                </a:solidFill>
              </a:rPr>
              <a:t> </a:t>
            </a:r>
            <a:r>
              <a:rPr lang="en-US" altLang="zh-CN" sz="3200" dirty="0">
                <a:solidFill>
                  <a:schemeClr val="tx1"/>
                </a:solidFill>
              </a:rPr>
              <a:t>of</a:t>
            </a:r>
            <a:r>
              <a:rPr lang="zh-CN" altLang="en-US" sz="3200" dirty="0">
                <a:solidFill>
                  <a:schemeClr val="tx1"/>
                </a:solidFill>
              </a:rPr>
              <a:t> </a:t>
            </a:r>
            <a:r>
              <a:rPr lang="en-US" altLang="zh-CN" sz="3200" dirty="0">
                <a:solidFill>
                  <a:schemeClr val="tx1"/>
                </a:solidFill>
              </a:rPr>
              <a:t>annotation</a:t>
            </a:r>
            <a:br>
              <a:rPr lang="en-US" altLang="zh-CN" sz="3200" dirty="0">
                <a:solidFill>
                  <a:schemeClr val="tx1"/>
                </a:solidFill>
              </a:rPr>
            </a:br>
            <a:br>
              <a:rPr lang="en-US" altLang="zh-CN" sz="3200" dirty="0">
                <a:solidFill>
                  <a:schemeClr val="tx1"/>
                </a:solidFill>
              </a:rPr>
            </a:br>
            <a:endParaRPr lang="en-US" altLang="zh-CN" sz="3200" dirty="0">
              <a:solidFill>
                <a:schemeClr val="tx1"/>
              </a:solidFill>
            </a:endParaRPr>
          </a:p>
        </p:txBody>
      </p:sp>
      <p:pic>
        <p:nvPicPr>
          <p:cNvPr id="5" name="Picture 4">
            <a:extLst>
              <a:ext uri="{FF2B5EF4-FFF2-40B4-BE49-F238E27FC236}">
                <a16:creationId xmlns:a16="http://schemas.microsoft.com/office/drawing/2014/main" id="{B33F5092-98E5-B344-B253-A1241B341F5B}"/>
              </a:ext>
            </a:extLst>
          </p:cNvPr>
          <p:cNvPicPr>
            <a:picLocks noChangeAspect="1"/>
          </p:cNvPicPr>
          <p:nvPr/>
        </p:nvPicPr>
        <p:blipFill>
          <a:blip r:embed="rId3"/>
          <a:stretch>
            <a:fillRect/>
          </a:stretch>
        </p:blipFill>
        <p:spPr>
          <a:xfrm>
            <a:off x="6281313" y="532628"/>
            <a:ext cx="3968444" cy="5792744"/>
          </a:xfrm>
          <a:prstGeom prst="rect">
            <a:avLst/>
          </a:prstGeom>
        </p:spPr>
      </p:pic>
    </p:spTree>
    <p:extLst>
      <p:ext uri="{BB962C8B-B14F-4D97-AF65-F5344CB8AC3E}">
        <p14:creationId xmlns:p14="http://schemas.microsoft.com/office/powerpoint/2010/main" val="241847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12542" y="2113121"/>
            <a:ext cx="4524704" cy="2631758"/>
          </a:xfrm>
        </p:spPr>
        <p:txBody>
          <a:bodyPr>
            <a:normAutofit fontScale="90000"/>
          </a:bodyPr>
          <a:lstStyle/>
          <a:p>
            <a:r>
              <a:rPr lang="en-US" sz="3200" dirty="0">
                <a:solidFill>
                  <a:schemeClr val="tx1"/>
                </a:solidFill>
              </a:rPr>
              <a:t>了解了关于新闻数据分析的相关文章。</a:t>
            </a:r>
            <a:br>
              <a:rPr lang="en-US" sz="3200" dirty="0">
                <a:solidFill>
                  <a:schemeClr val="tx1"/>
                </a:solidFill>
              </a:rPr>
            </a:br>
            <a:r>
              <a:rPr lang="en-US" sz="3200" dirty="0">
                <a:solidFill>
                  <a:schemeClr val="tx1"/>
                </a:solidFill>
              </a:rPr>
              <a:t> Understanding the relevant articles on news data analysis</a:t>
            </a:r>
            <a:r>
              <a:rPr lang="en-US" sz="3600" dirty="0">
                <a:solidFill>
                  <a:schemeClr val="tx1"/>
                </a:solidFill>
              </a:rPr>
              <a:t>.</a:t>
            </a:r>
          </a:p>
        </p:txBody>
      </p:sp>
      <p:sp>
        <p:nvSpPr>
          <p:cNvPr id="5" name="Rectangle 4">
            <a:extLst>
              <a:ext uri="{FF2B5EF4-FFF2-40B4-BE49-F238E27FC236}">
                <a16:creationId xmlns:a16="http://schemas.microsoft.com/office/drawing/2014/main" id="{98BEC1B4-42C2-7540-9B12-7105C53D650F}"/>
              </a:ext>
            </a:extLst>
          </p:cNvPr>
          <p:cNvSpPr/>
          <p:nvPr/>
        </p:nvSpPr>
        <p:spPr>
          <a:xfrm>
            <a:off x="5162549" y="1948902"/>
            <a:ext cx="6424613" cy="1107996"/>
          </a:xfrm>
          <a:prstGeom prst="rect">
            <a:avLst/>
          </a:prstGeom>
        </p:spPr>
        <p:txBody>
          <a:bodyPr wrap="square">
            <a:spAutoFit/>
          </a:bodyPr>
          <a:lstStyle/>
          <a:p>
            <a:br>
              <a:rPr lang="en-US" dirty="0">
                <a:latin typeface="+mj-lt"/>
              </a:rPr>
            </a:br>
            <a:r>
              <a:rPr lang="en-US" sz="1200" dirty="0">
                <a:solidFill>
                  <a:srgbClr val="000000"/>
                </a:solidFill>
                <a:latin typeface="+mj-lt"/>
              </a:rPr>
              <a:t>Lihong Li, Wei Chu, John Langford, and Robert E. </a:t>
            </a:r>
            <a:r>
              <a:rPr lang="en-US" sz="1200" dirty="0" err="1">
                <a:solidFill>
                  <a:srgbClr val="000000"/>
                </a:solidFill>
                <a:latin typeface="+mj-lt"/>
              </a:rPr>
              <a:t>Schapire</a:t>
            </a:r>
            <a:r>
              <a:rPr lang="en-US" sz="1200" dirty="0">
                <a:solidFill>
                  <a:srgbClr val="000000"/>
                </a:solidFill>
                <a:latin typeface="+mj-lt"/>
              </a:rPr>
              <a:t>. 2010. A contextual-bandit approach to personalized news article recommendation. In Proceedings of the 19th international </a:t>
            </a:r>
            <a:r>
              <a:rPr lang="en-US" sz="1200" dirty="0">
                <a:solidFill>
                  <a:srgbClr val="333333"/>
                </a:solidFill>
                <a:latin typeface="+mj-lt"/>
              </a:rPr>
              <a:t>conference</a:t>
            </a:r>
            <a:r>
              <a:rPr lang="en-US" sz="1200" dirty="0">
                <a:solidFill>
                  <a:srgbClr val="000000"/>
                </a:solidFill>
                <a:latin typeface="+mj-lt"/>
              </a:rPr>
              <a:t> on World wide web (WWW '10). ACM, New York, NY, USA, 661-670. DOI=http://</a:t>
            </a:r>
            <a:r>
              <a:rPr lang="en-US" sz="1200" dirty="0" err="1">
                <a:solidFill>
                  <a:srgbClr val="000000"/>
                </a:solidFill>
                <a:latin typeface="+mj-lt"/>
              </a:rPr>
              <a:t>dx.doi.org</a:t>
            </a:r>
            <a:r>
              <a:rPr lang="en-US" sz="1200" dirty="0">
                <a:solidFill>
                  <a:srgbClr val="000000"/>
                </a:solidFill>
                <a:latin typeface="+mj-lt"/>
              </a:rPr>
              <a:t>/</a:t>
            </a:r>
            <a:r>
              <a:rPr lang="en-US" sz="1200" i="1" dirty="0">
                <a:solidFill>
                  <a:srgbClr val="333333"/>
                </a:solidFill>
                <a:latin typeface="+mj-lt"/>
              </a:rPr>
              <a:t>10.1145/1772690.1772758</a:t>
            </a:r>
          </a:p>
        </p:txBody>
      </p:sp>
      <p:sp>
        <p:nvSpPr>
          <p:cNvPr id="6" name="Rectangle 5">
            <a:extLst>
              <a:ext uri="{FF2B5EF4-FFF2-40B4-BE49-F238E27FC236}">
                <a16:creationId xmlns:a16="http://schemas.microsoft.com/office/drawing/2014/main" id="{1790C011-A4B4-654A-838A-10472A284755}"/>
              </a:ext>
            </a:extLst>
          </p:cNvPr>
          <p:cNvSpPr/>
          <p:nvPr/>
        </p:nvSpPr>
        <p:spPr>
          <a:xfrm>
            <a:off x="5162549" y="292446"/>
            <a:ext cx="6096000" cy="646331"/>
          </a:xfrm>
          <a:prstGeom prst="rect">
            <a:avLst/>
          </a:prstGeom>
        </p:spPr>
        <p:txBody>
          <a:bodyPr>
            <a:spAutoFit/>
          </a:bodyPr>
          <a:lstStyle/>
          <a:p>
            <a:r>
              <a:rPr lang="zh-CN" altLang="en-US" sz="1200" dirty="0">
                <a:solidFill>
                  <a:srgbClr val="000000"/>
                </a:solidFill>
                <a:latin typeface="+mj-lt"/>
              </a:rPr>
              <a:t> </a:t>
            </a:r>
            <a:r>
              <a:rPr lang="en-US" sz="1200" dirty="0">
                <a:solidFill>
                  <a:srgbClr val="000000"/>
                </a:solidFill>
                <a:latin typeface="+mj-lt"/>
              </a:rPr>
              <a:t>Kai Shu, Amy </a:t>
            </a:r>
            <a:r>
              <a:rPr lang="en-US" sz="1200" dirty="0" err="1">
                <a:solidFill>
                  <a:srgbClr val="000000"/>
                </a:solidFill>
                <a:latin typeface="+mj-lt"/>
              </a:rPr>
              <a:t>Sliva</a:t>
            </a:r>
            <a:r>
              <a:rPr lang="en-US" sz="1200" dirty="0">
                <a:solidFill>
                  <a:srgbClr val="000000"/>
                </a:solidFill>
                <a:latin typeface="+mj-lt"/>
              </a:rPr>
              <a:t>, </a:t>
            </a:r>
            <a:r>
              <a:rPr lang="en-US" sz="1200" dirty="0" err="1">
                <a:solidFill>
                  <a:srgbClr val="000000"/>
                </a:solidFill>
                <a:latin typeface="+mj-lt"/>
              </a:rPr>
              <a:t>Suhang</a:t>
            </a:r>
            <a:r>
              <a:rPr lang="en-US" sz="1200" dirty="0">
                <a:solidFill>
                  <a:srgbClr val="000000"/>
                </a:solidFill>
                <a:latin typeface="+mj-lt"/>
              </a:rPr>
              <a:t> Wang, </a:t>
            </a:r>
            <a:r>
              <a:rPr lang="en-US" sz="1200" dirty="0" err="1">
                <a:solidFill>
                  <a:srgbClr val="000000"/>
                </a:solidFill>
                <a:latin typeface="+mj-lt"/>
              </a:rPr>
              <a:t>Jiliang</a:t>
            </a:r>
            <a:r>
              <a:rPr lang="en-US" sz="1200" dirty="0">
                <a:solidFill>
                  <a:srgbClr val="000000"/>
                </a:solidFill>
                <a:latin typeface="+mj-lt"/>
              </a:rPr>
              <a:t> Tang, and Huan Liu. 2017. Fake News Detection on Social Media: A Data Mining Perspective. SIGKDD </a:t>
            </a:r>
            <a:r>
              <a:rPr lang="en-US" sz="1200" dirty="0" err="1">
                <a:solidFill>
                  <a:srgbClr val="000000"/>
                </a:solidFill>
                <a:latin typeface="+mj-lt"/>
              </a:rPr>
              <a:t>Explor</a:t>
            </a:r>
            <a:r>
              <a:rPr lang="en-US" sz="1200" dirty="0">
                <a:solidFill>
                  <a:srgbClr val="000000"/>
                </a:solidFill>
                <a:latin typeface="+mj-lt"/>
              </a:rPr>
              <a:t>. </a:t>
            </a:r>
            <a:r>
              <a:rPr lang="en-US" sz="1200" dirty="0" err="1">
                <a:solidFill>
                  <a:srgbClr val="000000"/>
                </a:solidFill>
                <a:latin typeface="+mj-lt"/>
              </a:rPr>
              <a:t>Newsl</a:t>
            </a:r>
            <a:r>
              <a:rPr lang="en-US" sz="1200" dirty="0">
                <a:solidFill>
                  <a:srgbClr val="000000"/>
                </a:solidFill>
                <a:latin typeface="+mj-lt"/>
              </a:rPr>
              <a:t>. 19, 1 (September 2017), 22-36. DOI: https://</a:t>
            </a:r>
            <a:r>
              <a:rPr lang="en-US" sz="1200" dirty="0" err="1">
                <a:solidFill>
                  <a:srgbClr val="000000"/>
                </a:solidFill>
                <a:latin typeface="+mj-lt"/>
              </a:rPr>
              <a:t>doi.org</a:t>
            </a:r>
            <a:r>
              <a:rPr lang="en-US" sz="1200" dirty="0">
                <a:solidFill>
                  <a:srgbClr val="000000"/>
                </a:solidFill>
                <a:latin typeface="+mj-lt"/>
              </a:rPr>
              <a:t>/10.1145/3137597.3137600</a:t>
            </a:r>
            <a:endParaRPr lang="en-US" sz="1200" dirty="0">
              <a:latin typeface="+mj-lt"/>
            </a:endParaRPr>
          </a:p>
        </p:txBody>
      </p:sp>
      <p:sp>
        <p:nvSpPr>
          <p:cNvPr id="7" name="Rectangle 6">
            <a:extLst>
              <a:ext uri="{FF2B5EF4-FFF2-40B4-BE49-F238E27FC236}">
                <a16:creationId xmlns:a16="http://schemas.microsoft.com/office/drawing/2014/main" id="{DB400B6F-AA67-874D-97D7-34317D284641}"/>
              </a:ext>
            </a:extLst>
          </p:cNvPr>
          <p:cNvSpPr/>
          <p:nvPr/>
        </p:nvSpPr>
        <p:spPr>
          <a:xfrm>
            <a:off x="5162549" y="1213007"/>
            <a:ext cx="6096000" cy="461665"/>
          </a:xfrm>
          <a:prstGeom prst="rect">
            <a:avLst/>
          </a:prstGeom>
        </p:spPr>
        <p:txBody>
          <a:bodyPr>
            <a:spAutoFit/>
          </a:bodyPr>
          <a:lstStyle/>
          <a:p>
            <a:r>
              <a:rPr lang="en-US" sz="1200" dirty="0" err="1">
                <a:solidFill>
                  <a:srgbClr val="333333"/>
                </a:solidFill>
                <a:latin typeface="+mj-lt"/>
              </a:rPr>
              <a:t>Tsoumakas</a:t>
            </a:r>
            <a:r>
              <a:rPr lang="en-US" sz="1200" dirty="0">
                <a:solidFill>
                  <a:srgbClr val="333333"/>
                </a:solidFill>
                <a:latin typeface="+mj-lt"/>
              </a:rPr>
              <a:t> G., </a:t>
            </a:r>
            <a:r>
              <a:rPr lang="en-US" sz="1200" dirty="0" err="1">
                <a:solidFill>
                  <a:srgbClr val="333333"/>
                </a:solidFill>
                <a:latin typeface="+mj-lt"/>
              </a:rPr>
              <a:t>Katakis</a:t>
            </a:r>
            <a:r>
              <a:rPr lang="en-US" sz="1200" dirty="0">
                <a:solidFill>
                  <a:srgbClr val="333333"/>
                </a:solidFill>
                <a:latin typeface="+mj-lt"/>
              </a:rPr>
              <a:t> I., </a:t>
            </a:r>
            <a:r>
              <a:rPr lang="en-US" sz="1200" dirty="0" err="1">
                <a:solidFill>
                  <a:srgbClr val="333333"/>
                </a:solidFill>
                <a:latin typeface="+mj-lt"/>
              </a:rPr>
              <a:t>Vlahavas</a:t>
            </a:r>
            <a:r>
              <a:rPr lang="en-US" sz="1200" dirty="0">
                <a:solidFill>
                  <a:srgbClr val="333333"/>
                </a:solidFill>
                <a:latin typeface="+mj-lt"/>
              </a:rPr>
              <a:t> I. (2009) Mining Multi-label Data. In: </a:t>
            </a:r>
            <a:r>
              <a:rPr lang="en-US" sz="1200" dirty="0" err="1">
                <a:solidFill>
                  <a:srgbClr val="333333"/>
                </a:solidFill>
                <a:latin typeface="+mj-lt"/>
              </a:rPr>
              <a:t>Maimon</a:t>
            </a:r>
            <a:r>
              <a:rPr lang="en-US" sz="1200" dirty="0">
                <a:solidFill>
                  <a:srgbClr val="333333"/>
                </a:solidFill>
                <a:latin typeface="+mj-lt"/>
              </a:rPr>
              <a:t> O., </a:t>
            </a:r>
            <a:r>
              <a:rPr lang="en-US" sz="1200" dirty="0" err="1">
                <a:solidFill>
                  <a:srgbClr val="333333"/>
                </a:solidFill>
                <a:latin typeface="+mj-lt"/>
              </a:rPr>
              <a:t>Rokach</a:t>
            </a:r>
            <a:r>
              <a:rPr lang="en-US" sz="1200" dirty="0">
                <a:solidFill>
                  <a:srgbClr val="333333"/>
                </a:solidFill>
                <a:latin typeface="+mj-lt"/>
              </a:rPr>
              <a:t> L. (eds) Data Mining and Knowledge Discovery Handbook. Springer, Boston, MA</a:t>
            </a:r>
            <a:endParaRPr lang="en-US" sz="1200" dirty="0">
              <a:latin typeface="+mj-lt"/>
            </a:endParaRPr>
          </a:p>
        </p:txBody>
      </p:sp>
      <p:sp>
        <p:nvSpPr>
          <p:cNvPr id="10" name="Rectangle 9">
            <a:extLst>
              <a:ext uri="{FF2B5EF4-FFF2-40B4-BE49-F238E27FC236}">
                <a16:creationId xmlns:a16="http://schemas.microsoft.com/office/drawing/2014/main" id="{F38584F3-5883-3B47-86B0-7041D3D41880}"/>
              </a:ext>
            </a:extLst>
          </p:cNvPr>
          <p:cNvSpPr/>
          <p:nvPr/>
        </p:nvSpPr>
        <p:spPr>
          <a:xfrm>
            <a:off x="5162549" y="3510261"/>
            <a:ext cx="6096000" cy="1292662"/>
          </a:xfrm>
          <a:prstGeom prst="rect">
            <a:avLst/>
          </a:prstGeom>
        </p:spPr>
        <p:txBody>
          <a:bodyPr>
            <a:spAutoFit/>
          </a:bodyPr>
          <a:lstStyle/>
          <a:p>
            <a:r>
              <a:rPr lang="en-US" sz="1200" dirty="0">
                <a:solidFill>
                  <a:srgbClr val="000000"/>
                </a:solidFill>
                <a:latin typeface="+mj-lt"/>
              </a:rPr>
              <a:t>W. Zhang and S. </a:t>
            </a:r>
            <a:r>
              <a:rPr lang="en-US" sz="1200" dirty="0" err="1">
                <a:solidFill>
                  <a:srgbClr val="000000"/>
                </a:solidFill>
                <a:latin typeface="+mj-lt"/>
              </a:rPr>
              <a:t>Skiena</a:t>
            </a:r>
            <a:r>
              <a:rPr lang="en-US" sz="1200" dirty="0">
                <a:solidFill>
                  <a:srgbClr val="000000"/>
                </a:solidFill>
                <a:latin typeface="+mj-lt"/>
              </a:rPr>
              <a:t>, "Improving Movie Gross Prediction through News Analysis," </a:t>
            </a:r>
            <a:r>
              <a:rPr lang="en-US" sz="1200" i="1" dirty="0">
                <a:solidFill>
                  <a:srgbClr val="000000"/>
                </a:solidFill>
                <a:latin typeface="+mj-lt"/>
              </a:rPr>
              <a:t>2009 IEEE/WIC/ACM International Joint Conference on Web Intelligence and Intelligent Agent Technology</a:t>
            </a:r>
            <a:r>
              <a:rPr lang="en-US" sz="1200" dirty="0">
                <a:solidFill>
                  <a:srgbClr val="000000"/>
                </a:solidFill>
                <a:latin typeface="+mj-lt"/>
              </a:rPr>
              <a:t>, Milan, Italy, 2009, pp. 301-304.</a:t>
            </a:r>
            <a:br>
              <a:rPr lang="en-US" sz="1200" dirty="0">
                <a:latin typeface="+mj-lt"/>
              </a:rPr>
            </a:br>
            <a:r>
              <a:rPr lang="en-US" sz="1200" dirty="0" err="1">
                <a:solidFill>
                  <a:srgbClr val="000000"/>
                </a:solidFill>
                <a:latin typeface="+mj-lt"/>
              </a:rPr>
              <a:t>doi</a:t>
            </a:r>
            <a:r>
              <a:rPr lang="en-US" sz="1200" dirty="0">
                <a:solidFill>
                  <a:srgbClr val="000000"/>
                </a:solidFill>
                <a:latin typeface="+mj-lt"/>
              </a:rPr>
              <a:t>: 10.1109/WI-IAT.2009.53</a:t>
            </a:r>
            <a:br>
              <a:rPr lang="en-US" sz="1200" dirty="0">
                <a:latin typeface="+mj-lt"/>
              </a:rPr>
            </a:br>
            <a:r>
              <a:rPr lang="en-US" sz="1200" dirty="0">
                <a:solidFill>
                  <a:srgbClr val="000000"/>
                </a:solidFill>
                <a:latin typeface="+mj-lt"/>
              </a:rPr>
              <a:t>URL: </a:t>
            </a:r>
            <a:r>
              <a:rPr lang="en-US" sz="1200" dirty="0">
                <a:latin typeface="+mj-lt"/>
                <a:hlinkClick r:id="rId2"/>
              </a:rPr>
              <a:t>http://ieeexplore.ieee.org/stamp/stamp.jsp?tp=&amp;arnumber=5286056&amp;isnumber=5284878</a:t>
            </a:r>
            <a:br>
              <a:rPr lang="en-US" dirty="0">
                <a:latin typeface="+mj-lt"/>
              </a:rPr>
            </a:br>
            <a:endParaRPr lang="en-US" dirty="0">
              <a:latin typeface="+mj-lt"/>
            </a:endParaRPr>
          </a:p>
        </p:txBody>
      </p:sp>
      <p:sp>
        <p:nvSpPr>
          <p:cNvPr id="11" name="Rectangle 10">
            <a:extLst>
              <a:ext uri="{FF2B5EF4-FFF2-40B4-BE49-F238E27FC236}">
                <a16:creationId xmlns:a16="http://schemas.microsoft.com/office/drawing/2014/main" id="{3707042F-CCD6-D94E-81DA-6C4B3ED5C2B2}"/>
              </a:ext>
            </a:extLst>
          </p:cNvPr>
          <p:cNvSpPr/>
          <p:nvPr/>
        </p:nvSpPr>
        <p:spPr>
          <a:xfrm>
            <a:off x="5162549" y="4886594"/>
            <a:ext cx="6096000" cy="830997"/>
          </a:xfrm>
          <a:prstGeom prst="rect">
            <a:avLst/>
          </a:prstGeom>
        </p:spPr>
        <p:txBody>
          <a:bodyPr>
            <a:spAutoFit/>
          </a:bodyPr>
          <a:lstStyle/>
          <a:p>
            <a:r>
              <a:rPr lang="en-US" sz="1200" dirty="0">
                <a:latin typeface="+mj-lt"/>
              </a:rPr>
              <a:t>Hu, Yingjie, </a:t>
            </a:r>
            <a:r>
              <a:rPr lang="en-US" sz="1200" dirty="0" err="1">
                <a:latin typeface="+mj-lt"/>
              </a:rPr>
              <a:t>Xinyue</a:t>
            </a:r>
            <a:r>
              <a:rPr lang="en-US" sz="1200" dirty="0">
                <a:latin typeface="+mj-lt"/>
              </a:rPr>
              <a:t> Ye, and Shih-Lung Shaw. 2017. “Extracting and Analyzing Semantic Relatedness between Cities Using News Articles.” </a:t>
            </a:r>
            <a:r>
              <a:rPr lang="en-US" sz="1200" i="1" dirty="0">
                <a:latin typeface="+mj-lt"/>
              </a:rPr>
              <a:t>International Journal of Geographical Information Science</a:t>
            </a:r>
            <a:r>
              <a:rPr lang="en-US" sz="1200" dirty="0">
                <a:latin typeface="+mj-lt"/>
              </a:rPr>
              <a:t> 31(12): 2427–51. https://</a:t>
            </a:r>
            <a:r>
              <a:rPr lang="en-US" sz="1200" dirty="0" err="1">
                <a:latin typeface="+mj-lt"/>
              </a:rPr>
              <a:t>www.tandfonline.com</a:t>
            </a:r>
            <a:r>
              <a:rPr lang="en-US" sz="1200" dirty="0">
                <a:latin typeface="+mj-lt"/>
              </a:rPr>
              <a:t>/</a:t>
            </a:r>
            <a:r>
              <a:rPr lang="en-US" sz="1200" dirty="0" err="1">
                <a:latin typeface="+mj-lt"/>
              </a:rPr>
              <a:t>doi</a:t>
            </a:r>
            <a:r>
              <a:rPr lang="en-US" sz="1200" dirty="0">
                <a:latin typeface="+mj-lt"/>
              </a:rPr>
              <a:t>/full/10.1080/13658816.2017.1367797 (July 15, 2019).</a:t>
            </a:r>
            <a:endParaRPr lang="en-US" sz="1200" dirty="0">
              <a:effectLst/>
              <a:latin typeface="+mj-lt"/>
            </a:endParaRPr>
          </a:p>
        </p:txBody>
      </p:sp>
    </p:spTree>
    <p:extLst>
      <p:ext uri="{BB962C8B-B14F-4D97-AF65-F5344CB8AC3E}">
        <p14:creationId xmlns:p14="http://schemas.microsoft.com/office/powerpoint/2010/main" val="81840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10">
          <a:fgClr>
            <a:schemeClr val="tx1">
              <a:lumMod val="85000"/>
            </a:schemeClr>
          </a:fgClr>
          <a:bgClr>
            <a:schemeClr val="tx1">
              <a:lumMod val="95000"/>
            </a:schemeClr>
          </a:bgClr>
        </a:patt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849963" y="1200152"/>
            <a:ext cx="2816535" cy="4457696"/>
          </a:xfrm>
        </p:spPr>
        <p:txBody>
          <a:bodyPr anchor="ctr">
            <a:normAutofit/>
          </a:bodyPr>
          <a:lstStyle/>
          <a:p>
            <a:r>
              <a:rPr lang="en-US" altLang="zh-CN" sz="4000" dirty="0">
                <a:solidFill>
                  <a:schemeClr val="bg1"/>
                </a:solidFill>
              </a:rPr>
              <a:t>contents</a:t>
            </a:r>
          </a:p>
          <a:p>
            <a:r>
              <a:rPr lang="zh-CN" altLang="en-US" sz="4000" dirty="0">
                <a:solidFill>
                  <a:schemeClr val="bg1"/>
                </a:solidFill>
              </a:rPr>
              <a:t>目录</a:t>
            </a:r>
            <a:endParaRPr lang="en-US" sz="4000" dirty="0">
              <a:solidFill>
                <a:schemeClr val="bg1"/>
              </a:solidFill>
            </a:endParaRPr>
          </a:p>
        </p:txBody>
      </p:sp>
      <p:sp>
        <p:nvSpPr>
          <p:cNvPr id="8" name="TextBox 7">
            <a:extLst>
              <a:ext uri="{FF2B5EF4-FFF2-40B4-BE49-F238E27FC236}">
                <a16:creationId xmlns:a16="http://schemas.microsoft.com/office/drawing/2014/main" id="{43A4C63F-0E00-F64E-9DC0-0A15D38EB877}"/>
              </a:ext>
            </a:extLst>
          </p:cNvPr>
          <p:cNvSpPr txBox="1"/>
          <p:nvPr/>
        </p:nvSpPr>
        <p:spPr>
          <a:xfrm>
            <a:off x="4677921" y="1367042"/>
            <a:ext cx="5601197" cy="5724644"/>
          </a:xfrm>
          <a:prstGeom prst="rect">
            <a:avLst/>
          </a:prstGeom>
          <a:noFill/>
        </p:spPr>
        <p:txBody>
          <a:bodyPr wrap="square" rtlCol="0">
            <a:spAutoFit/>
          </a:bodyPr>
          <a:lstStyle/>
          <a:p>
            <a:r>
              <a:rPr lang="en-US" dirty="0">
                <a:solidFill>
                  <a:schemeClr val="bg1"/>
                </a:solidFill>
              </a:rPr>
              <a:t>1.0 data scraping</a:t>
            </a:r>
          </a:p>
          <a:p>
            <a:r>
              <a:rPr lang="en-US" dirty="0">
                <a:solidFill>
                  <a:schemeClr val="bg1"/>
                </a:solidFill>
              </a:rPr>
              <a:t>1.0</a:t>
            </a:r>
            <a:r>
              <a:rPr lang="zh-CN" altLang="en-US" dirty="0">
                <a:solidFill>
                  <a:schemeClr val="bg1"/>
                </a:solidFill>
              </a:rPr>
              <a:t>数据爬取</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2.0  </a:t>
            </a:r>
            <a:r>
              <a:rPr lang="en-US" dirty="0">
                <a:solidFill>
                  <a:schemeClr val="bg1"/>
                </a:solidFill>
              </a:rPr>
              <a:t>data cleaning</a:t>
            </a:r>
          </a:p>
          <a:p>
            <a:r>
              <a:rPr lang="en-US" dirty="0">
                <a:solidFill>
                  <a:schemeClr val="bg1"/>
                </a:solidFill>
              </a:rPr>
              <a:t>2.0.</a:t>
            </a:r>
            <a:r>
              <a:rPr lang="zh-CN" altLang="en-US" dirty="0">
                <a:solidFill>
                  <a:schemeClr val="bg1"/>
                </a:solidFill>
              </a:rPr>
              <a:t>数据清理</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3.0  </a:t>
            </a:r>
            <a:r>
              <a:rPr lang="en-US" dirty="0">
                <a:solidFill>
                  <a:schemeClr val="bg1"/>
                </a:solidFill>
              </a:rPr>
              <a:t>data analytics</a:t>
            </a:r>
          </a:p>
          <a:p>
            <a:r>
              <a:rPr lang="en-US" dirty="0">
                <a:solidFill>
                  <a:schemeClr val="bg1"/>
                </a:solidFill>
              </a:rPr>
              <a:t>3.0.</a:t>
            </a:r>
            <a:r>
              <a:rPr lang="zh-CN" altLang="en-US" dirty="0">
                <a:solidFill>
                  <a:schemeClr val="bg1"/>
                </a:solidFill>
              </a:rPr>
              <a:t>数据分析</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4.0  </a:t>
            </a:r>
            <a:r>
              <a:rPr lang="en-US" dirty="0">
                <a:solidFill>
                  <a:schemeClr val="bg1"/>
                </a:solidFill>
              </a:rPr>
              <a:t>machine learning model building</a:t>
            </a:r>
          </a:p>
          <a:p>
            <a:r>
              <a:rPr lang="en-US" dirty="0">
                <a:solidFill>
                  <a:schemeClr val="bg1"/>
                </a:solidFill>
              </a:rPr>
              <a:t>4.0.</a:t>
            </a:r>
            <a:r>
              <a:rPr lang="zh-CN" altLang="en-US" dirty="0">
                <a:solidFill>
                  <a:schemeClr val="bg1"/>
                </a:solidFill>
              </a:rPr>
              <a:t>机器学习模型构建</a:t>
            </a:r>
            <a:endParaRPr lang="en-US" altLang="zh-CN" dirty="0">
              <a:solidFill>
                <a:schemeClr val="bg1"/>
              </a:solidFill>
            </a:endParaRPr>
          </a:p>
          <a:p>
            <a:endParaRPr lang="zh-CN" altLang="en-US" dirty="0">
              <a:solidFill>
                <a:schemeClr val="bg1"/>
              </a:solidFill>
            </a:endParaRPr>
          </a:p>
          <a:p>
            <a:r>
              <a:rPr lang="en-US" altLang="zh-CN" dirty="0">
                <a:solidFill>
                  <a:schemeClr val="bg1"/>
                </a:solidFill>
              </a:rPr>
              <a:t>5.0   </a:t>
            </a:r>
            <a:r>
              <a:rPr lang="en-US" dirty="0">
                <a:solidFill>
                  <a:schemeClr val="bg1"/>
                </a:solidFill>
              </a:rPr>
              <a:t>Data annotation and exploration with the machine learning model</a:t>
            </a:r>
          </a:p>
          <a:p>
            <a:r>
              <a:rPr lang="en-US" dirty="0">
                <a:solidFill>
                  <a:schemeClr val="bg1"/>
                </a:solidFill>
              </a:rPr>
              <a:t>5.0.</a:t>
            </a:r>
            <a:r>
              <a:rPr lang="zh-CN" altLang="en-US" dirty="0">
                <a:solidFill>
                  <a:schemeClr val="bg1"/>
                </a:solidFill>
              </a:rPr>
              <a:t>机器学习模型的数据注释和探索</a:t>
            </a:r>
            <a:r>
              <a:rPr lang="en-US" altLang="zh-CN" dirty="0">
                <a:solidFill>
                  <a:schemeClr val="bg1"/>
                </a:solidFill>
              </a:rPr>
              <a:t>	</a:t>
            </a:r>
            <a:endParaRPr lang="en-US" altLang="zh-CN" sz="2400" dirty="0">
              <a:solidFill>
                <a:schemeClr val="bg1"/>
              </a:solidFill>
            </a:endParaRPr>
          </a:p>
          <a:p>
            <a:r>
              <a:rPr lang="en-US" altLang="zh-CN" sz="2400" dirty="0"/>
              <a: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22229297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tx1">
              <a:lumMod val="85000"/>
            </a:schemeClr>
          </a:fgClr>
          <a:bgClr>
            <a:schemeClr val="tx1">
              <a:lumMod val="95000"/>
            </a:schemeClr>
          </a:bgClr>
        </a:patt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74271BD-D17D-4047-9A08-8B078A0DB1C1}"/>
              </a:ext>
            </a:extLst>
          </p:cNvPr>
          <p:cNvSpPr>
            <a:spLocks noGrp="1"/>
          </p:cNvSpPr>
          <p:nvPr>
            <p:ph type="subTitle" idx="1"/>
          </p:nvPr>
        </p:nvSpPr>
        <p:spPr>
          <a:xfrm>
            <a:off x="849963" y="1200152"/>
            <a:ext cx="2816535" cy="4457696"/>
          </a:xfrm>
        </p:spPr>
        <p:txBody>
          <a:bodyPr anchor="ctr">
            <a:normAutofit/>
          </a:bodyPr>
          <a:lstStyle/>
          <a:p>
            <a:r>
              <a:rPr lang="en-US" sz="2800" dirty="0">
                <a:solidFill>
                  <a:schemeClr val="bg1"/>
                </a:solidFill>
              </a:rPr>
              <a:t>1.0 data scraping</a:t>
            </a:r>
          </a:p>
          <a:p>
            <a:r>
              <a:rPr lang="en-US" altLang="zh-CN" sz="2800" dirty="0">
                <a:solidFill>
                  <a:schemeClr val="bg1"/>
                </a:solidFill>
              </a:rPr>
              <a:t>1.0</a:t>
            </a:r>
            <a:r>
              <a:rPr lang="zh-CN" altLang="en-US" sz="2800" dirty="0">
                <a:solidFill>
                  <a:schemeClr val="bg1"/>
                </a:solidFill>
              </a:rPr>
              <a:t> 数据爬取</a:t>
            </a:r>
            <a:endParaRPr lang="en-US" sz="2800" dirty="0">
              <a:solidFill>
                <a:schemeClr val="bg1"/>
              </a:solidFill>
            </a:endParaRPr>
          </a:p>
        </p:txBody>
      </p:sp>
      <p:sp>
        <p:nvSpPr>
          <p:cNvPr id="10" name="Rectangle 9">
            <a:extLst>
              <a:ext uri="{FF2B5EF4-FFF2-40B4-BE49-F238E27FC236}">
                <a16:creationId xmlns:a16="http://schemas.microsoft.com/office/drawing/2014/main" id="{471587DB-5E38-7440-87E6-55C23891726A}"/>
              </a:ext>
            </a:extLst>
          </p:cNvPr>
          <p:cNvSpPr/>
          <p:nvPr/>
        </p:nvSpPr>
        <p:spPr>
          <a:xfrm>
            <a:off x="4769244" y="1582340"/>
            <a:ext cx="7167589" cy="3139321"/>
          </a:xfrm>
          <a:prstGeom prst="rect">
            <a:avLst/>
          </a:prstGeom>
        </p:spPr>
        <p:txBody>
          <a:bodyPr wrap="square">
            <a:spAutoFit/>
          </a:bodyPr>
          <a:lstStyle/>
          <a:p>
            <a:endParaRPr lang="en-US" dirty="0">
              <a:solidFill>
                <a:schemeClr val="bg1"/>
              </a:solidFill>
            </a:endParaRPr>
          </a:p>
          <a:p>
            <a:r>
              <a:rPr lang="en-US" dirty="0">
                <a:solidFill>
                  <a:schemeClr val="bg1"/>
                </a:solidFill>
              </a:rPr>
              <a:t>1.</a:t>
            </a:r>
            <a:r>
              <a:rPr lang="en-US" altLang="zh-CN" dirty="0">
                <a:solidFill>
                  <a:schemeClr val="bg1"/>
                </a:solidFill>
              </a:rPr>
              <a:t>1</a:t>
            </a:r>
            <a:r>
              <a:rPr lang="en-US" dirty="0">
                <a:solidFill>
                  <a:schemeClr val="bg1"/>
                </a:solidFill>
              </a:rPr>
              <a:t>.运用beautiful so</a:t>
            </a:r>
            <a:r>
              <a:rPr lang="en-US" altLang="zh-CN" dirty="0">
                <a:solidFill>
                  <a:schemeClr val="bg1"/>
                </a:solidFill>
              </a:rPr>
              <a:t>up</a:t>
            </a:r>
            <a:r>
              <a:rPr lang="en-US" dirty="0">
                <a:solidFill>
                  <a:schemeClr val="bg1"/>
                </a:solidFill>
              </a:rPr>
              <a:t> </a:t>
            </a:r>
            <a:r>
              <a:rPr lang="en-US" dirty="0" err="1">
                <a:solidFill>
                  <a:schemeClr val="bg1"/>
                </a:solidFill>
              </a:rPr>
              <a:t>创建爬取程序对于chinadaily进行</a:t>
            </a:r>
            <a:r>
              <a:rPr lang="en-US" dirty="0">
                <a:solidFill>
                  <a:schemeClr val="bg1"/>
                </a:solidFill>
              </a:rPr>
              <a:t>	</a:t>
            </a:r>
            <a:r>
              <a:rPr lang="en-US" dirty="0" err="1">
                <a:solidFill>
                  <a:schemeClr val="bg1"/>
                </a:solidFill>
              </a:rPr>
              <a:t>爬取</a:t>
            </a:r>
            <a:endParaRPr lang="en-US" dirty="0">
              <a:solidFill>
                <a:schemeClr val="bg1"/>
              </a:solidFill>
            </a:endParaRPr>
          </a:p>
          <a:p>
            <a:r>
              <a:rPr lang="en-US" dirty="0">
                <a:solidFill>
                  <a:schemeClr val="bg1"/>
                </a:solidFill>
              </a:rPr>
              <a:t>1.</a:t>
            </a:r>
            <a:r>
              <a:rPr lang="en-US" altLang="zh-CN" dirty="0">
                <a:solidFill>
                  <a:schemeClr val="bg1"/>
                </a:solidFill>
              </a:rPr>
              <a:t>1</a:t>
            </a:r>
            <a:r>
              <a:rPr lang="en-US" dirty="0">
                <a:solidFill>
                  <a:schemeClr val="bg1"/>
                </a:solidFill>
              </a:rPr>
              <a:t>. Using beautiful so</a:t>
            </a:r>
            <a:r>
              <a:rPr lang="en-US" altLang="zh-CN" dirty="0">
                <a:solidFill>
                  <a:schemeClr val="bg1"/>
                </a:solidFill>
              </a:rPr>
              <a:t>u</a:t>
            </a:r>
            <a:r>
              <a:rPr lang="en-US" dirty="0">
                <a:solidFill>
                  <a:schemeClr val="bg1"/>
                </a:solidFill>
              </a:rPr>
              <a:t>p to create crawlers for </a:t>
            </a:r>
            <a:r>
              <a:rPr lang="en-US" dirty="0" err="1">
                <a:solidFill>
                  <a:schemeClr val="bg1"/>
                </a:solidFill>
              </a:rPr>
              <a:t>chinadaily</a:t>
            </a:r>
            <a:r>
              <a:rPr lang="en-US" altLang="zh-CN" dirty="0">
                <a:solidFill>
                  <a:schemeClr val="bg1"/>
                </a:solidFill>
              </a:rPr>
              <a:t>.</a:t>
            </a:r>
            <a:endParaRPr lang="en-US" dirty="0">
              <a:solidFill>
                <a:schemeClr val="bg1"/>
              </a:solidFill>
            </a:endParaRPr>
          </a:p>
          <a:p>
            <a:endParaRPr lang="en-US" dirty="0">
              <a:solidFill>
                <a:schemeClr val="bg1"/>
              </a:solidFill>
            </a:endParaRPr>
          </a:p>
          <a:p>
            <a:r>
              <a:rPr lang="en-US" dirty="0">
                <a:solidFill>
                  <a:schemeClr val="bg1"/>
                </a:solidFill>
              </a:rPr>
              <a:t>1.</a:t>
            </a:r>
            <a:r>
              <a:rPr lang="en-US" altLang="zh-CN" dirty="0">
                <a:solidFill>
                  <a:schemeClr val="bg1"/>
                </a:solidFill>
              </a:rPr>
              <a:t>2</a:t>
            </a:r>
            <a:r>
              <a:rPr lang="en-US" dirty="0">
                <a:solidFill>
                  <a:schemeClr val="bg1"/>
                </a:solidFill>
              </a:rPr>
              <a:t>. </a:t>
            </a:r>
            <a:r>
              <a:rPr lang="en-US" dirty="0" err="1">
                <a:solidFill>
                  <a:schemeClr val="bg1"/>
                </a:solidFill>
              </a:rPr>
              <a:t>对于scrapy运用，并用动态IP解决反爬问题</a:t>
            </a:r>
            <a:r>
              <a:rPr lang="en-US" dirty="0">
                <a:solidFill>
                  <a:schemeClr val="bg1"/>
                </a:solidFill>
              </a:rPr>
              <a:t>。</a:t>
            </a:r>
          </a:p>
          <a:p>
            <a:r>
              <a:rPr lang="en-US" dirty="0">
                <a:solidFill>
                  <a:schemeClr val="bg1"/>
                </a:solidFill>
              </a:rPr>
              <a:t>1.</a:t>
            </a:r>
            <a:r>
              <a:rPr lang="en-US" altLang="zh-CN" dirty="0">
                <a:solidFill>
                  <a:schemeClr val="bg1"/>
                </a:solidFill>
              </a:rPr>
              <a:t>2</a:t>
            </a:r>
            <a:r>
              <a:rPr lang="en-US" dirty="0">
                <a:solidFill>
                  <a:schemeClr val="bg1"/>
                </a:solidFill>
              </a:rPr>
              <a:t>. using </a:t>
            </a:r>
            <a:r>
              <a:rPr lang="en-US" dirty="0" err="1">
                <a:solidFill>
                  <a:schemeClr val="bg1"/>
                </a:solidFill>
              </a:rPr>
              <a:t>scrapy</a:t>
            </a:r>
            <a:r>
              <a:rPr lang="en-US" dirty="0">
                <a:solidFill>
                  <a:schemeClr val="bg1"/>
                </a:solidFill>
              </a:rPr>
              <a:t>, dynamic IP is used to solve the problem of anti-crawling.</a:t>
            </a:r>
          </a:p>
          <a:p>
            <a:endParaRPr lang="en-US" dirty="0">
              <a:solidFill>
                <a:schemeClr val="bg1"/>
              </a:solidFill>
            </a:endParaRPr>
          </a:p>
          <a:p>
            <a:r>
              <a:rPr lang="en-US" dirty="0">
                <a:solidFill>
                  <a:schemeClr val="bg1"/>
                </a:solidFill>
              </a:rPr>
              <a:t>1.</a:t>
            </a:r>
            <a:r>
              <a:rPr lang="en-US" altLang="zh-CN" dirty="0">
                <a:solidFill>
                  <a:schemeClr val="bg1"/>
                </a:solidFill>
              </a:rPr>
              <a:t>2</a:t>
            </a:r>
            <a:r>
              <a:rPr lang="en-US" dirty="0">
                <a:solidFill>
                  <a:schemeClr val="bg1"/>
                </a:solidFill>
              </a:rPr>
              <a:t>.通过extractlink爬取大量数据指定URL的数据。</a:t>
            </a:r>
          </a:p>
          <a:p>
            <a:r>
              <a:rPr lang="en-US" dirty="0">
                <a:solidFill>
                  <a:schemeClr val="bg1"/>
                </a:solidFill>
              </a:rPr>
              <a:t>1</a:t>
            </a:r>
            <a:r>
              <a:rPr lang="en-US" altLang="zh-CN" dirty="0">
                <a:solidFill>
                  <a:schemeClr val="bg1"/>
                </a:solidFill>
              </a:rPr>
              <a:t>.3</a:t>
            </a:r>
            <a:r>
              <a:rPr lang="en-US" dirty="0">
                <a:solidFill>
                  <a:schemeClr val="bg1"/>
                </a:solidFill>
              </a:rPr>
              <a:t>. Crawl large amounts of data to specify the URL data through </a:t>
            </a:r>
            <a:r>
              <a:rPr lang="en-US" dirty="0" err="1">
                <a:solidFill>
                  <a:schemeClr val="bg1"/>
                </a:solidFill>
              </a:rPr>
              <a:t>extractlink</a:t>
            </a:r>
            <a:r>
              <a:rPr lang="en-US" dirty="0">
                <a:solidFill>
                  <a:schemeClr val="bg1"/>
                </a:solidFill>
              </a:rPr>
              <a:t>.</a:t>
            </a:r>
          </a:p>
          <a:p>
            <a:endParaRPr lang="en-US" dirty="0"/>
          </a:p>
        </p:txBody>
      </p:sp>
    </p:spTree>
    <p:extLst>
      <p:ext uri="{BB962C8B-B14F-4D97-AF65-F5344CB8AC3E}">
        <p14:creationId xmlns:p14="http://schemas.microsoft.com/office/powerpoint/2010/main" val="123049998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25751" y="1519311"/>
            <a:ext cx="4516587" cy="3225568"/>
          </a:xfrm>
        </p:spPr>
        <p:txBody>
          <a:bodyPr>
            <a:normAutofit fontScale="90000"/>
          </a:bodyPr>
          <a:lstStyle/>
          <a:p>
            <a:r>
              <a:rPr lang="en-US" sz="3200" dirty="0">
                <a:solidFill>
                  <a:schemeClr val="tx1"/>
                </a:solidFill>
              </a:rPr>
              <a:t>1.</a:t>
            </a:r>
            <a:r>
              <a:rPr lang="en-US" altLang="zh-CN" sz="3200" dirty="0">
                <a:solidFill>
                  <a:schemeClr val="tx1"/>
                </a:solidFill>
              </a:rPr>
              <a:t>1</a:t>
            </a:r>
            <a:r>
              <a:rPr lang="en-US" sz="3200" dirty="0">
                <a:solidFill>
                  <a:schemeClr val="tx1"/>
                </a:solidFill>
              </a:rPr>
              <a:t>.运用beautiful so</a:t>
            </a:r>
            <a:r>
              <a:rPr lang="en-US" altLang="zh-CN" sz="3200" dirty="0">
                <a:solidFill>
                  <a:schemeClr val="tx1"/>
                </a:solidFill>
              </a:rPr>
              <a:t>u</a:t>
            </a:r>
            <a:r>
              <a:rPr lang="en-US" sz="3200" dirty="0">
                <a:solidFill>
                  <a:schemeClr val="tx1"/>
                </a:solidFill>
              </a:rPr>
              <a:t>p </a:t>
            </a:r>
            <a:r>
              <a:rPr lang="en-US" sz="3200" dirty="0" err="1">
                <a:solidFill>
                  <a:schemeClr val="tx1"/>
                </a:solidFill>
              </a:rPr>
              <a:t>创建爬取程序对于chinadaily爬取</a:t>
            </a:r>
            <a:br>
              <a:rPr lang="en-US" sz="3200" dirty="0">
                <a:solidFill>
                  <a:schemeClr val="tx1"/>
                </a:solidFill>
              </a:rPr>
            </a:br>
            <a:r>
              <a:rPr lang="en-US" sz="3200" dirty="0">
                <a:solidFill>
                  <a:schemeClr val="tx1"/>
                </a:solidFill>
              </a:rPr>
              <a:t>1.</a:t>
            </a:r>
            <a:r>
              <a:rPr lang="en-US" altLang="zh-CN" sz="3200" dirty="0">
                <a:solidFill>
                  <a:schemeClr val="tx1"/>
                </a:solidFill>
              </a:rPr>
              <a:t>1</a:t>
            </a:r>
            <a:r>
              <a:rPr lang="en-US" sz="3200" dirty="0">
                <a:solidFill>
                  <a:schemeClr val="tx1"/>
                </a:solidFill>
              </a:rPr>
              <a:t>. Using beautiful so</a:t>
            </a:r>
            <a:r>
              <a:rPr lang="en-US" altLang="zh-CN" sz="3200" dirty="0">
                <a:solidFill>
                  <a:schemeClr val="tx1"/>
                </a:solidFill>
              </a:rPr>
              <a:t>u</a:t>
            </a:r>
            <a:r>
              <a:rPr lang="en-US" sz="3200" dirty="0">
                <a:solidFill>
                  <a:schemeClr val="tx1"/>
                </a:solidFill>
              </a:rPr>
              <a:t>p to create crawlers for </a:t>
            </a:r>
            <a:r>
              <a:rPr lang="en-US" sz="3200" dirty="0" err="1">
                <a:solidFill>
                  <a:schemeClr val="tx1"/>
                </a:solidFill>
              </a:rPr>
              <a:t>chinadaily</a:t>
            </a:r>
            <a:r>
              <a:rPr lang="en-US" altLang="zh-CN" sz="3200" dirty="0">
                <a:solidFill>
                  <a:schemeClr val="tx1"/>
                </a:solidFill>
              </a:rPr>
              <a:t>.</a:t>
            </a:r>
            <a:endParaRPr lang="en-US" sz="3200" dirty="0">
              <a:solidFill>
                <a:schemeClr val="tx1"/>
              </a:solidFill>
            </a:endParaRPr>
          </a:p>
        </p:txBody>
      </p:sp>
      <p:sp>
        <p:nvSpPr>
          <p:cNvPr id="3" name="Rectangle 2">
            <a:extLst>
              <a:ext uri="{FF2B5EF4-FFF2-40B4-BE49-F238E27FC236}">
                <a16:creationId xmlns:a16="http://schemas.microsoft.com/office/drawing/2014/main" id="{9552080B-0E2E-3249-8080-59EFF4FBD2DF}"/>
              </a:ext>
            </a:extLst>
          </p:cNvPr>
          <p:cNvSpPr/>
          <p:nvPr/>
        </p:nvSpPr>
        <p:spPr>
          <a:xfrm>
            <a:off x="5035138" y="6116794"/>
            <a:ext cx="7184571" cy="461665"/>
          </a:xfrm>
          <a:prstGeom prst="rect">
            <a:avLst/>
          </a:prstGeom>
        </p:spPr>
        <p:txBody>
          <a:bodyPr wrap="square">
            <a:spAutoFit/>
          </a:bodyPr>
          <a:lstStyle/>
          <a:p>
            <a:r>
              <a:rPr lang="en-US" sz="1200" dirty="0">
                <a:hlinkClick r:id="rId2"/>
              </a:rPr>
              <a:t>https://github.com/axiom-technology-group/project_jes/blob/master/proejct1(6.17)/crawler(bs4)/china%20daily%20data%20scraping%20.ipynb</a:t>
            </a:r>
            <a:endParaRPr lang="en-US" sz="1200" dirty="0"/>
          </a:p>
        </p:txBody>
      </p:sp>
      <p:pic>
        <p:nvPicPr>
          <p:cNvPr id="7" name="Picture 6">
            <a:extLst>
              <a:ext uri="{FF2B5EF4-FFF2-40B4-BE49-F238E27FC236}">
                <a16:creationId xmlns:a16="http://schemas.microsoft.com/office/drawing/2014/main" id="{E815F1E2-C66F-174D-966B-EE076C88F4AD}"/>
              </a:ext>
            </a:extLst>
          </p:cNvPr>
          <p:cNvPicPr>
            <a:picLocks noChangeAspect="1"/>
          </p:cNvPicPr>
          <p:nvPr/>
        </p:nvPicPr>
        <p:blipFill>
          <a:blip r:embed="rId3"/>
          <a:stretch>
            <a:fillRect/>
          </a:stretch>
        </p:blipFill>
        <p:spPr>
          <a:xfrm>
            <a:off x="5035138" y="3316951"/>
            <a:ext cx="6697477" cy="1928245"/>
          </a:xfrm>
          <a:prstGeom prst="rect">
            <a:avLst/>
          </a:prstGeom>
        </p:spPr>
      </p:pic>
      <p:sp>
        <p:nvSpPr>
          <p:cNvPr id="8" name="TextBox 7">
            <a:extLst>
              <a:ext uri="{FF2B5EF4-FFF2-40B4-BE49-F238E27FC236}">
                <a16:creationId xmlns:a16="http://schemas.microsoft.com/office/drawing/2014/main" id="{3343B084-1495-D14F-8FF2-FF72540D264E}"/>
              </a:ext>
            </a:extLst>
          </p:cNvPr>
          <p:cNvSpPr txBox="1"/>
          <p:nvPr/>
        </p:nvSpPr>
        <p:spPr>
          <a:xfrm>
            <a:off x="5035138" y="169755"/>
            <a:ext cx="6325589" cy="2677656"/>
          </a:xfrm>
          <a:prstGeom prst="rect">
            <a:avLst/>
          </a:prstGeom>
          <a:noFill/>
        </p:spPr>
        <p:txBody>
          <a:bodyPr wrap="square" rtlCol="0">
            <a:spAutoFit/>
          </a:bodyPr>
          <a:lstStyle/>
          <a:p>
            <a:r>
              <a:rPr lang="en-US" altLang="zh-CN" sz="1400" dirty="0"/>
              <a:t>1.</a:t>
            </a:r>
            <a:r>
              <a:rPr lang="zh-CN" altLang="en-US" sz="1400" dirty="0"/>
              <a:t>运用</a:t>
            </a:r>
            <a:r>
              <a:rPr lang="en-US" altLang="zh-CN" sz="1400" dirty="0" err="1"/>
              <a:t>urllib</a:t>
            </a:r>
            <a:r>
              <a:rPr lang="zh-CN" altLang="en-US" sz="1400" dirty="0"/>
              <a:t>抓取网站源码信息</a:t>
            </a:r>
          </a:p>
          <a:p>
            <a:r>
              <a:rPr lang="en-US" altLang="zh-CN" sz="1400" dirty="0"/>
              <a:t>1. Using </a:t>
            </a:r>
            <a:r>
              <a:rPr lang="en-US" altLang="zh-CN" sz="1400" dirty="0" err="1"/>
              <a:t>urllib</a:t>
            </a:r>
            <a:r>
              <a:rPr lang="en-US" altLang="zh-CN" sz="1400" dirty="0"/>
              <a:t> to capture the source information of website</a:t>
            </a:r>
          </a:p>
          <a:p>
            <a:endParaRPr lang="en-US" altLang="zh-CN" sz="1400" dirty="0"/>
          </a:p>
          <a:p>
            <a:r>
              <a:rPr lang="en-US" altLang="zh-CN" sz="1400" dirty="0"/>
              <a:t>2.</a:t>
            </a:r>
            <a:r>
              <a:rPr lang="zh-CN" altLang="en-US" sz="1400" dirty="0"/>
              <a:t>用</a:t>
            </a:r>
            <a:r>
              <a:rPr lang="en-US" altLang="zh-CN" sz="1400" dirty="0"/>
              <a:t>beautiful soap </a:t>
            </a:r>
            <a:r>
              <a:rPr lang="zh-CN" altLang="en-US" sz="1400" dirty="0"/>
              <a:t>获取关键信息</a:t>
            </a:r>
          </a:p>
          <a:p>
            <a:r>
              <a:rPr lang="en-US" altLang="zh-CN" sz="1400" dirty="0"/>
              <a:t>2. Getting Key Information with Beautiful soup</a:t>
            </a:r>
          </a:p>
          <a:p>
            <a:endParaRPr lang="en-US" altLang="zh-CN" sz="1400" dirty="0"/>
          </a:p>
          <a:p>
            <a:r>
              <a:rPr lang="en-US" altLang="zh-CN" sz="1400" dirty="0"/>
              <a:t>3.</a:t>
            </a:r>
            <a:r>
              <a:rPr lang="zh-CN" altLang="en-US" sz="1400" dirty="0"/>
              <a:t>设置自动翻页</a:t>
            </a:r>
          </a:p>
          <a:p>
            <a:r>
              <a:rPr lang="en-US" altLang="zh-CN" sz="1400" dirty="0"/>
              <a:t>3. Setting up automatic page turning</a:t>
            </a:r>
          </a:p>
          <a:p>
            <a:endParaRPr lang="en-US" altLang="zh-CN" sz="1400" dirty="0"/>
          </a:p>
          <a:p>
            <a:r>
              <a:rPr lang="en-US" altLang="zh-CN" sz="1400" dirty="0"/>
              <a:t>4.</a:t>
            </a:r>
            <a:r>
              <a:rPr lang="zh-CN" altLang="en-US" sz="1400" dirty="0"/>
              <a:t>根据</a:t>
            </a:r>
            <a:r>
              <a:rPr lang="en-US" altLang="zh-CN" sz="1400" dirty="0" err="1"/>
              <a:t>url</a:t>
            </a:r>
            <a:r>
              <a:rPr lang="zh-CN" altLang="en-US" sz="1400" dirty="0"/>
              <a:t>特征选择自己想要爬取的板块和页数</a:t>
            </a:r>
          </a:p>
          <a:p>
            <a:r>
              <a:rPr lang="en-US" altLang="zh-CN" sz="1400" dirty="0"/>
              <a:t>4. Select the plate you want to crawl according to the URL characteristics</a:t>
            </a:r>
            <a:r>
              <a:rPr lang="zh-CN" altLang="en-US" sz="1400" dirty="0"/>
              <a:t> </a:t>
            </a:r>
            <a:r>
              <a:rPr lang="en-US" altLang="zh-CN" sz="1400" dirty="0"/>
              <a:t>and</a:t>
            </a:r>
            <a:r>
              <a:rPr lang="zh-CN" altLang="en-US" sz="1400" dirty="0"/>
              <a:t> </a:t>
            </a:r>
            <a:r>
              <a:rPr lang="en-US" altLang="zh-CN" sz="1400" dirty="0"/>
              <a:t>page</a:t>
            </a:r>
            <a:r>
              <a:rPr lang="zh-CN" altLang="en-US" sz="1400" dirty="0"/>
              <a:t> </a:t>
            </a:r>
            <a:r>
              <a:rPr lang="en-US" altLang="zh-CN" sz="1400" dirty="0"/>
              <a:t>number</a:t>
            </a:r>
            <a:endParaRPr lang="en-US" sz="1400" dirty="0"/>
          </a:p>
        </p:txBody>
      </p:sp>
    </p:spTree>
    <p:extLst>
      <p:ext uri="{BB962C8B-B14F-4D97-AF65-F5344CB8AC3E}">
        <p14:creationId xmlns:p14="http://schemas.microsoft.com/office/powerpoint/2010/main" val="161926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112542" y="1760424"/>
            <a:ext cx="4524713" cy="2631758"/>
          </a:xfrm>
        </p:spPr>
        <p:txBody>
          <a:bodyPr>
            <a:normAutofit/>
          </a:bodyPr>
          <a:lstStyle/>
          <a:p>
            <a:r>
              <a:rPr lang="zh-CN" altLang="en-US" sz="3200" dirty="0">
                <a:solidFill>
                  <a:schemeClr val="tx1"/>
                </a:solidFill>
              </a:rPr>
              <a:t>遇到的问题</a:t>
            </a:r>
            <a:br>
              <a:rPr lang="en-US" altLang="zh-CN" sz="3200" dirty="0">
                <a:solidFill>
                  <a:schemeClr val="tx1"/>
                </a:solidFill>
              </a:rPr>
            </a:br>
            <a:r>
              <a:rPr lang="en-US" altLang="zh-CN" sz="3200" dirty="0">
                <a:solidFill>
                  <a:schemeClr val="tx1"/>
                </a:solidFill>
              </a:rPr>
              <a:t>problems</a:t>
            </a:r>
            <a:r>
              <a:rPr lang="zh-CN" altLang="en-US" sz="3200" dirty="0">
                <a:solidFill>
                  <a:schemeClr val="tx1"/>
                </a:solidFill>
              </a:rPr>
              <a:t> </a:t>
            </a:r>
            <a:r>
              <a:rPr lang="en-US" altLang="zh-CN" sz="3200" dirty="0">
                <a:solidFill>
                  <a:schemeClr val="tx1"/>
                </a:solidFill>
              </a:rPr>
              <a:t>for</a:t>
            </a:r>
            <a:r>
              <a:rPr lang="zh-CN" altLang="en-US" sz="3200" dirty="0">
                <a:solidFill>
                  <a:schemeClr val="tx1"/>
                </a:solidFill>
              </a:rPr>
              <a:t> </a:t>
            </a:r>
            <a:r>
              <a:rPr lang="en-US" altLang="zh-CN" sz="3200" dirty="0">
                <a:solidFill>
                  <a:schemeClr val="tx1"/>
                </a:solidFill>
              </a:rPr>
              <a:t>the</a:t>
            </a:r>
            <a:r>
              <a:rPr lang="zh-CN" altLang="en-US" sz="3200" dirty="0">
                <a:solidFill>
                  <a:schemeClr val="tx1"/>
                </a:solidFill>
              </a:rPr>
              <a:t> </a:t>
            </a:r>
            <a:r>
              <a:rPr lang="en-US" altLang="zh-CN" sz="3200" dirty="0">
                <a:solidFill>
                  <a:schemeClr val="tx1"/>
                </a:solidFill>
              </a:rPr>
              <a:t>previous</a:t>
            </a:r>
            <a:r>
              <a:rPr lang="zh-CN" altLang="en-US" sz="3200" dirty="0">
                <a:solidFill>
                  <a:schemeClr val="tx1"/>
                </a:solidFill>
              </a:rPr>
              <a:t> </a:t>
            </a:r>
            <a:r>
              <a:rPr lang="en-US" altLang="zh-CN" sz="3200" dirty="0">
                <a:solidFill>
                  <a:schemeClr val="tx1"/>
                </a:solidFill>
              </a:rPr>
              <a:t>method</a:t>
            </a:r>
            <a:endParaRPr lang="en-US" sz="3600" dirty="0">
              <a:solidFill>
                <a:schemeClr val="tx1"/>
              </a:solidFill>
            </a:endParaRPr>
          </a:p>
        </p:txBody>
      </p:sp>
      <p:sp>
        <p:nvSpPr>
          <p:cNvPr id="3" name="Rectangle 2">
            <a:extLst>
              <a:ext uri="{FF2B5EF4-FFF2-40B4-BE49-F238E27FC236}">
                <a16:creationId xmlns:a16="http://schemas.microsoft.com/office/drawing/2014/main" id="{199759C7-1338-8542-B2EC-3D456F78F114}"/>
              </a:ext>
            </a:extLst>
          </p:cNvPr>
          <p:cNvSpPr/>
          <p:nvPr/>
        </p:nvSpPr>
        <p:spPr>
          <a:xfrm>
            <a:off x="5177246" y="2413337"/>
            <a:ext cx="6096000" cy="2031325"/>
          </a:xfrm>
          <a:prstGeom prst="rect">
            <a:avLst/>
          </a:prstGeom>
        </p:spPr>
        <p:txBody>
          <a:bodyPr>
            <a:spAutoFit/>
          </a:bodyPr>
          <a:lstStyle/>
          <a:p>
            <a:r>
              <a:rPr lang="en-US" dirty="0" err="1"/>
              <a:t>挑战和问题：beautiful-soap</a:t>
            </a:r>
            <a:r>
              <a:rPr lang="en-US" dirty="0"/>
              <a:t> </a:t>
            </a:r>
            <a:r>
              <a:rPr lang="en-US" dirty="0" err="1"/>
              <a:t>的整个爬取架构都需要自己创建，另外运用append的方式为单进程，数据爬取的速度受限制</a:t>
            </a:r>
            <a:r>
              <a:rPr lang="en-US" dirty="0"/>
              <a:t>。</a:t>
            </a:r>
          </a:p>
          <a:p>
            <a:r>
              <a:rPr lang="en-US" dirty="0"/>
              <a:t>Challenges and problems: The whole crawling architecture of beautiful-soap needs to be created by itself. In addition, the append approach is used as a single process, and the speed of data crawling is limited.</a:t>
            </a:r>
          </a:p>
        </p:txBody>
      </p:sp>
    </p:spTree>
    <p:extLst>
      <p:ext uri="{BB962C8B-B14F-4D97-AF65-F5344CB8AC3E}">
        <p14:creationId xmlns:p14="http://schemas.microsoft.com/office/powerpoint/2010/main" val="47065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B324D-688F-B345-8FB5-F736F7F1E01A}"/>
              </a:ext>
            </a:extLst>
          </p:cNvPr>
          <p:cNvSpPr>
            <a:spLocks noGrp="1"/>
          </p:cNvSpPr>
          <p:nvPr>
            <p:ph type="ctrTitle"/>
          </p:nvPr>
        </p:nvSpPr>
        <p:spPr>
          <a:xfrm>
            <a:off x="340472" y="217802"/>
            <a:ext cx="11831544" cy="986795"/>
          </a:xfrm>
        </p:spPr>
        <p:txBody>
          <a:bodyPr>
            <a:noAutofit/>
          </a:bodyPr>
          <a:lstStyle/>
          <a:p>
            <a:r>
              <a:rPr lang="en-US" sz="1400" dirty="0">
                <a:solidFill>
                  <a:schemeClr val="tx1"/>
                </a:solidFill>
              </a:rPr>
              <a:t>1.</a:t>
            </a:r>
            <a:r>
              <a:rPr lang="en-US" altLang="zh-CN" sz="1400" dirty="0">
                <a:solidFill>
                  <a:schemeClr val="tx1"/>
                </a:solidFill>
              </a:rPr>
              <a:t>2</a:t>
            </a:r>
            <a:r>
              <a:rPr lang="en-US" sz="1400" dirty="0">
                <a:solidFill>
                  <a:schemeClr val="tx1"/>
                </a:solidFill>
              </a:rPr>
              <a:t>. </a:t>
            </a:r>
            <a:r>
              <a:rPr lang="en-US" sz="1400" dirty="0" err="1">
                <a:solidFill>
                  <a:schemeClr val="tx1"/>
                </a:solidFill>
              </a:rPr>
              <a:t>对于scrapy运用，并用动态IP解决反爬问题</a:t>
            </a:r>
            <a:r>
              <a:rPr lang="en-US" sz="1400" dirty="0">
                <a:solidFill>
                  <a:schemeClr val="tx1"/>
                </a:solidFill>
              </a:rPr>
              <a:t>。</a:t>
            </a:r>
            <a:br>
              <a:rPr lang="en-US" sz="1400" dirty="0">
                <a:solidFill>
                  <a:schemeClr val="tx1"/>
                </a:solidFill>
              </a:rPr>
            </a:br>
            <a:r>
              <a:rPr lang="en-US" sz="1400" dirty="0">
                <a:solidFill>
                  <a:schemeClr val="tx1"/>
                </a:solidFill>
              </a:rPr>
              <a:t>1.</a:t>
            </a:r>
            <a:r>
              <a:rPr lang="en-US" altLang="zh-CN" sz="1400" dirty="0">
                <a:solidFill>
                  <a:schemeClr val="tx1"/>
                </a:solidFill>
              </a:rPr>
              <a:t>2</a:t>
            </a:r>
            <a:r>
              <a:rPr lang="en-US" sz="1400" dirty="0">
                <a:solidFill>
                  <a:schemeClr val="tx1"/>
                </a:solidFill>
              </a:rPr>
              <a:t>. using </a:t>
            </a:r>
            <a:r>
              <a:rPr lang="en-US" sz="1400" dirty="0" err="1">
                <a:solidFill>
                  <a:schemeClr val="tx1"/>
                </a:solidFill>
              </a:rPr>
              <a:t>scrapy</a:t>
            </a:r>
            <a:r>
              <a:rPr lang="en-US" sz="1400" dirty="0">
                <a:solidFill>
                  <a:schemeClr val="tx1"/>
                </a:solidFill>
              </a:rPr>
              <a:t>, dynamic IP is used to solve the problem of anti-crawling.</a:t>
            </a:r>
            <a:br>
              <a:rPr lang="en-US" sz="1400" dirty="0">
                <a:solidFill>
                  <a:schemeClr val="tx1"/>
                </a:solidFill>
              </a:rPr>
            </a:br>
            <a:br>
              <a:rPr lang="en-US" sz="1400" dirty="0">
                <a:solidFill>
                  <a:schemeClr val="tx1"/>
                </a:solidFill>
              </a:rPr>
            </a:br>
            <a:r>
              <a:rPr lang="en-US" sz="1400" dirty="0">
                <a:solidFill>
                  <a:schemeClr val="tx1"/>
                </a:solidFill>
              </a:rPr>
              <a:t>1.</a:t>
            </a:r>
            <a:r>
              <a:rPr lang="en-US" altLang="zh-CN" sz="1400" dirty="0">
                <a:solidFill>
                  <a:schemeClr val="tx1"/>
                </a:solidFill>
              </a:rPr>
              <a:t>3</a:t>
            </a:r>
            <a:r>
              <a:rPr lang="en-US" sz="1400" dirty="0">
                <a:solidFill>
                  <a:schemeClr val="tx1"/>
                </a:solidFill>
              </a:rPr>
              <a:t>.通过extractlink爬取大量数据指定URL的数据。</a:t>
            </a:r>
            <a:br>
              <a:rPr lang="en-US" sz="1400" dirty="0">
                <a:solidFill>
                  <a:schemeClr val="tx1"/>
                </a:solidFill>
              </a:rPr>
            </a:br>
            <a:r>
              <a:rPr lang="en-US" sz="1400" dirty="0">
                <a:solidFill>
                  <a:schemeClr val="tx1"/>
                </a:solidFill>
              </a:rPr>
              <a:t>1.</a:t>
            </a:r>
            <a:r>
              <a:rPr lang="en-US" altLang="zh-CN" sz="1400" dirty="0">
                <a:solidFill>
                  <a:schemeClr val="tx1"/>
                </a:solidFill>
              </a:rPr>
              <a:t>3</a:t>
            </a:r>
            <a:r>
              <a:rPr lang="en-US" sz="1400" dirty="0">
                <a:solidFill>
                  <a:schemeClr val="tx1"/>
                </a:solidFill>
              </a:rPr>
              <a:t>. Crawl large amounts of data to specify the URL data through </a:t>
            </a:r>
            <a:r>
              <a:rPr lang="en-US" sz="1400" dirty="0" err="1">
                <a:solidFill>
                  <a:schemeClr val="tx1"/>
                </a:solidFill>
              </a:rPr>
              <a:t>extractlink</a:t>
            </a:r>
            <a:r>
              <a:rPr lang="en-US" sz="1400" dirty="0">
                <a:solidFill>
                  <a:schemeClr val="tx1"/>
                </a:solidFill>
              </a:rPr>
              <a:t>.</a:t>
            </a:r>
          </a:p>
        </p:txBody>
      </p:sp>
      <p:sp>
        <p:nvSpPr>
          <p:cNvPr id="9" name="Rectangle 8">
            <a:extLst>
              <a:ext uri="{FF2B5EF4-FFF2-40B4-BE49-F238E27FC236}">
                <a16:creationId xmlns:a16="http://schemas.microsoft.com/office/drawing/2014/main" id="{46EFC6B6-803A-FE43-A9D2-225E45877B97}"/>
              </a:ext>
            </a:extLst>
          </p:cNvPr>
          <p:cNvSpPr/>
          <p:nvPr/>
        </p:nvSpPr>
        <p:spPr>
          <a:xfrm>
            <a:off x="1533379" y="6325484"/>
            <a:ext cx="9826952" cy="276999"/>
          </a:xfrm>
          <a:prstGeom prst="rect">
            <a:avLst/>
          </a:prstGeom>
        </p:spPr>
        <p:txBody>
          <a:bodyPr wrap="square">
            <a:spAutoFit/>
          </a:bodyPr>
          <a:lstStyle/>
          <a:p>
            <a:r>
              <a:rPr lang="en-US" sz="1200" dirty="0">
                <a:hlinkClick r:id="rId3"/>
              </a:rPr>
              <a:t>https://github.com/axiom-technology-group/project_jes/tree/master/proejct1(6.17)/scrapy/chinadaily/project1</a:t>
            </a:r>
            <a:endParaRPr lang="en-US" sz="1200" dirty="0"/>
          </a:p>
        </p:txBody>
      </p:sp>
      <p:pic>
        <p:nvPicPr>
          <p:cNvPr id="3" name="Picture 2">
            <a:extLst>
              <a:ext uri="{FF2B5EF4-FFF2-40B4-BE49-F238E27FC236}">
                <a16:creationId xmlns:a16="http://schemas.microsoft.com/office/drawing/2014/main" id="{7DDC00E4-4405-C946-AA04-EF08BDF8EA83}"/>
              </a:ext>
            </a:extLst>
          </p:cNvPr>
          <p:cNvPicPr>
            <a:picLocks noChangeAspect="1"/>
          </p:cNvPicPr>
          <p:nvPr/>
        </p:nvPicPr>
        <p:blipFill>
          <a:blip r:embed="rId4"/>
          <a:stretch>
            <a:fillRect/>
          </a:stretch>
        </p:blipFill>
        <p:spPr>
          <a:xfrm>
            <a:off x="6551666" y="1315654"/>
            <a:ext cx="5138587" cy="5009830"/>
          </a:xfrm>
          <a:prstGeom prst="rect">
            <a:avLst/>
          </a:prstGeom>
        </p:spPr>
      </p:pic>
      <p:pic>
        <p:nvPicPr>
          <p:cNvPr id="5" name="Picture 4">
            <a:extLst>
              <a:ext uri="{FF2B5EF4-FFF2-40B4-BE49-F238E27FC236}">
                <a16:creationId xmlns:a16="http://schemas.microsoft.com/office/drawing/2014/main" id="{225BD2F6-8A88-A249-BAC3-838EE3E41DC1}"/>
              </a:ext>
            </a:extLst>
          </p:cNvPr>
          <p:cNvPicPr>
            <a:picLocks noChangeAspect="1"/>
          </p:cNvPicPr>
          <p:nvPr/>
        </p:nvPicPr>
        <p:blipFill>
          <a:blip r:embed="rId5"/>
          <a:stretch>
            <a:fillRect/>
          </a:stretch>
        </p:blipFill>
        <p:spPr>
          <a:xfrm>
            <a:off x="340472" y="1445441"/>
            <a:ext cx="6022445" cy="4880043"/>
          </a:xfrm>
          <a:prstGeom prst="rect">
            <a:avLst/>
          </a:prstGeom>
        </p:spPr>
      </p:pic>
      <p:cxnSp>
        <p:nvCxnSpPr>
          <p:cNvPr id="11" name="Straight Connector 10">
            <a:extLst>
              <a:ext uri="{FF2B5EF4-FFF2-40B4-BE49-F238E27FC236}">
                <a16:creationId xmlns:a16="http://schemas.microsoft.com/office/drawing/2014/main" id="{1CA61B59-216D-8C4F-8078-B4FCB2F6C18C}"/>
              </a:ext>
            </a:extLst>
          </p:cNvPr>
          <p:cNvCxnSpPr/>
          <p:nvPr/>
        </p:nvCxnSpPr>
        <p:spPr>
          <a:xfrm>
            <a:off x="6551666" y="1315654"/>
            <a:ext cx="0" cy="48881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19504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2532</TotalTime>
  <Words>1740</Words>
  <Application>Microsoft Macintosh PowerPoint</Application>
  <PresentationFormat>Widescreen</PresentationFormat>
  <Paragraphs>280</Paragraphs>
  <Slides>35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Roboto</vt:lpstr>
      <vt:lpstr>Arial</vt:lpstr>
      <vt:lpstr>Calibri</vt:lpstr>
      <vt:lpstr>Gill Sans MT</vt:lpstr>
      <vt:lpstr>Helvetica Neue</vt:lpstr>
      <vt:lpstr>Parcel</vt:lpstr>
      <vt:lpstr>Data science on News data</vt:lpstr>
      <vt:lpstr>研究背景 Research Background</vt:lpstr>
      <vt:lpstr>研究目的 research objective</vt:lpstr>
      <vt:lpstr>了解了关于新闻数据分析的相关文章。  Understanding the relevant articles on news data analysis.</vt:lpstr>
      <vt:lpstr>PowerPoint Presentation</vt:lpstr>
      <vt:lpstr>PowerPoint Presentation</vt:lpstr>
      <vt:lpstr>1.1.运用beautiful soup 创建爬取程序对于chinadaily爬取 1.1. Using beautiful soup to create crawlers for chinadaily.</vt:lpstr>
      <vt:lpstr>遇到的问题 problems for the previous method</vt:lpstr>
      <vt:lpstr>1.2. 对于scrapy运用，并用动态IP解决反爬问题。 1.2. using scrapy, dynamic IP is used to solve the problem of anti-crawling.  1.3.通过extractlink爬取大量数据指定URL的数据。 1.3. Crawl large amounts of data to specify the URL data through extractlink.</vt:lpstr>
      <vt:lpstr>PowerPoint Presentation</vt:lpstr>
      <vt:lpstr>2.1.清理收集到的数据。清理null values。 2.1. Clean up the collected data. Clean up null values.</vt:lpstr>
      <vt:lpstr>2.2.对于文章内的乱码进行清理。使数据规范化。 2.2. Clean up the random code in the article. Standardize data.</vt:lpstr>
      <vt:lpstr>2.3.合并文章并抓取有用的信息。（运用pandasDataframe ”group by 把相关数据汇总) 。 2.3. Merge articles and grab useful information. (Use pandas Dataframe"group by to aggregate relevant data).</vt:lpstr>
      <vt:lpstr>PowerPoint Presentation</vt:lpstr>
      <vt:lpstr>3.1. 分词以及词频（jieba） 3.1. Segmentation and word frequency (jieba)</vt:lpstr>
      <vt:lpstr>3.2 NLTK 和Spacy分析 3.2 NLTK and Spacy Analysis</vt:lpstr>
      <vt:lpstr>3.3 NLP的可视化 3.3 NLP Visualization</vt:lpstr>
      <vt:lpstr>3.3 NLP的可视化 3.3 NLP Visualization</vt:lpstr>
      <vt:lpstr>3.3 NLP的可视化 3.3 NLP Visualization</vt:lpstr>
      <vt:lpstr>3.3 NLP的可视化 3.3 NLP Visualization</vt:lpstr>
      <vt:lpstr>3.3 NLP的可视化 3.3 NLP Visualization</vt:lpstr>
      <vt:lpstr>3.3 NLP的可视化 3.3 NLP Visualization</vt:lpstr>
      <vt:lpstr>3.3 NLP的可视化 3.3 NLP Visualization</vt:lpstr>
      <vt:lpstr>PowerPoint Presentation</vt:lpstr>
      <vt:lpstr>4.0  machine learning model building 4.0 机器学习的模型创建</vt:lpstr>
      <vt:lpstr>PowerPoint Presentation</vt:lpstr>
      <vt:lpstr>5.0   Data annotation and exploration with the machine learning model 5.0机器学习模型的数据注释和探索</vt:lpstr>
      <vt:lpstr>5.0   Data annotation and exploration with the machine learning model 5.0机器学习模型的数据注释和探索</vt:lpstr>
      <vt:lpstr>5.0   Data annotation and exploration with the machine learning model 5.0机器学习模型的数据注释和探索</vt:lpstr>
      <vt:lpstr>Thanks for listening</vt:lpstr>
      <vt:lpstr>Appendix : logistic regression</vt:lpstr>
      <vt:lpstr>Appendix : Bag of words model</vt:lpstr>
      <vt:lpstr>Appendix : Vectorization</vt:lpstr>
      <vt:lpstr>Appendix : TF-IDF</vt:lpstr>
      <vt:lpstr>Appendix: result of annotation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on News data</dc:title>
  <dc:creator>6798</dc:creator>
  <cp:lastModifiedBy>6798</cp:lastModifiedBy>
  <cp:revision>12</cp:revision>
  <dcterms:created xsi:type="dcterms:W3CDTF">2019-07-24T08:04:32Z</dcterms:created>
  <dcterms:modified xsi:type="dcterms:W3CDTF">2019-07-26T02:23:17Z</dcterms:modified>
</cp:coreProperties>
</file>